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53" r:id="rId4"/>
  </p:sldMasterIdLst>
  <p:notesMasterIdLst>
    <p:notesMasterId r:id="rId35"/>
  </p:notesMasterIdLst>
  <p:sldIdLst>
    <p:sldId id="282" r:id="rId5"/>
    <p:sldId id="291" r:id="rId6"/>
    <p:sldId id="311" r:id="rId7"/>
    <p:sldId id="299" r:id="rId8"/>
    <p:sldId id="308" r:id="rId9"/>
    <p:sldId id="309" r:id="rId10"/>
    <p:sldId id="312" r:id="rId11"/>
    <p:sldId id="326" r:id="rId12"/>
    <p:sldId id="327" r:id="rId13"/>
    <p:sldId id="317" r:id="rId14"/>
    <p:sldId id="313" r:id="rId15"/>
    <p:sldId id="324" r:id="rId16"/>
    <p:sldId id="316" r:id="rId17"/>
    <p:sldId id="314" r:id="rId18"/>
    <p:sldId id="315" r:id="rId19"/>
    <p:sldId id="323" r:id="rId20"/>
    <p:sldId id="302" r:id="rId21"/>
    <p:sldId id="329" r:id="rId22"/>
    <p:sldId id="268" r:id="rId23"/>
    <p:sldId id="274" r:id="rId24"/>
    <p:sldId id="279" r:id="rId25"/>
    <p:sldId id="318" r:id="rId26"/>
    <p:sldId id="260" r:id="rId27"/>
    <p:sldId id="319" r:id="rId28"/>
    <p:sldId id="330" r:id="rId29"/>
    <p:sldId id="325" r:id="rId30"/>
    <p:sldId id="276" r:id="rId31"/>
    <p:sldId id="321" r:id="rId32"/>
    <p:sldId id="277" r:id="rId33"/>
    <p:sldId id="278" r:id="rId34"/>
  </p:sldIdLst>
  <p:sldSz cx="12192000" cy="6858000"/>
  <p:notesSz cx="6794500" cy="9906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8C99"/>
    <a:srgbClr val="029676"/>
    <a:srgbClr val="28149C"/>
    <a:srgbClr val="C0CF3A"/>
    <a:srgbClr val="7C7154"/>
    <a:srgbClr val="96B891"/>
    <a:srgbClr val="B0B1B1"/>
    <a:srgbClr val="B9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891F1C-75AD-49C6-AC5A-DDB51950C54B}" v="1" dt="2026-02-24T10:31:54.127"/>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Stile chiaro 3 - Colore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44"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ntieri Annalisa" userId="2a2e14a9-a8d7-41de-b943-88c700c9a130" providerId="ADAL" clId="{74442341-7EF5-40D2-A3A5-6C0D95D59471}"/>
    <pc:docChg chg="undo custSel modSld">
      <pc:chgData name="Pontieri Annalisa" userId="2a2e14a9-a8d7-41de-b943-88c700c9a130" providerId="ADAL" clId="{74442341-7EF5-40D2-A3A5-6C0D95D59471}" dt="2026-02-24T10:34:25.222" v="11" actId="20577"/>
      <pc:docMkLst>
        <pc:docMk/>
      </pc:docMkLst>
      <pc:sldChg chg="modSp mod">
        <pc:chgData name="Pontieri Annalisa" userId="2a2e14a9-a8d7-41de-b943-88c700c9a130" providerId="ADAL" clId="{74442341-7EF5-40D2-A3A5-6C0D95D59471}" dt="2026-02-24T10:34:25.222" v="11" actId="20577"/>
        <pc:sldMkLst>
          <pc:docMk/>
          <pc:sldMk cId="1651862163" sldId="329"/>
        </pc:sldMkLst>
        <pc:graphicFrameChg chg="mod modGraphic">
          <ac:chgData name="Pontieri Annalisa" userId="2a2e14a9-a8d7-41de-b943-88c700c9a130" providerId="ADAL" clId="{74442341-7EF5-40D2-A3A5-6C0D95D59471}" dt="2026-02-24T10:34:25.222" v="11" actId="20577"/>
          <ac:graphicFrameMkLst>
            <pc:docMk/>
            <pc:sldMk cId="1651862163" sldId="329"/>
            <ac:graphicFrameMk id="4" creationId="{D99D8B1C-60D7-C2D3-948E-8C91CBD43912}"/>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2944283" cy="49702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48645" y="1"/>
            <a:ext cx="2944283" cy="497020"/>
          </a:xfrm>
          <a:prstGeom prst="rect">
            <a:avLst/>
          </a:prstGeom>
        </p:spPr>
        <p:txBody>
          <a:bodyPr vert="horz" lIns="91440" tIns="45720" rIns="91440" bIns="45720" rtlCol="0"/>
          <a:lstStyle>
            <a:lvl1pPr algn="r">
              <a:defRPr sz="1200"/>
            </a:lvl1pPr>
          </a:lstStyle>
          <a:p>
            <a:fld id="{E9986A5E-9F0A-4FBE-8346-615A5D833B4D}" type="datetimeFigureOut">
              <a:rPr lang="it-IT" smtClean="0"/>
              <a:t>24/02/2026</a:t>
            </a:fld>
            <a:endParaRPr lang="it-IT"/>
          </a:p>
        </p:txBody>
      </p:sp>
      <p:sp>
        <p:nvSpPr>
          <p:cNvPr id="4" name="Segnaposto immagine diapositiva 3"/>
          <p:cNvSpPr>
            <a:spLocks noGrp="1" noRot="1" noChangeAspect="1"/>
          </p:cNvSpPr>
          <p:nvPr>
            <p:ph type="sldImg" idx="2"/>
          </p:nvPr>
        </p:nvSpPr>
        <p:spPr>
          <a:xfrm>
            <a:off x="425450" y="1238250"/>
            <a:ext cx="5943600" cy="3344863"/>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450" y="4767263"/>
            <a:ext cx="5435600" cy="3900488"/>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669753BD-FB37-41B3-8669-7697081BFD92}" type="slidenum">
              <a:rPr lang="it-IT" smtClean="0"/>
              <a:t>‹N›</a:t>
            </a:fld>
            <a:endParaRPr lang="it-IT"/>
          </a:p>
        </p:txBody>
      </p:sp>
    </p:spTree>
    <p:extLst>
      <p:ext uri="{BB962C8B-B14F-4D97-AF65-F5344CB8AC3E}">
        <p14:creationId xmlns:p14="http://schemas.microsoft.com/office/powerpoint/2010/main" val="1386267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669753BD-FB37-41B3-8669-7697081BFD92}" type="slidenum">
              <a:rPr lang="it-IT" smtClean="0"/>
              <a:t>17</a:t>
            </a:fld>
            <a:endParaRPr lang="it-IT"/>
          </a:p>
        </p:txBody>
      </p:sp>
    </p:spTree>
    <p:extLst>
      <p:ext uri="{BB962C8B-B14F-4D97-AF65-F5344CB8AC3E}">
        <p14:creationId xmlns:p14="http://schemas.microsoft.com/office/powerpoint/2010/main" val="2624715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6C701-E86B-C418-2B19-A768A7E3ABD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DEEEE68-35E9-5807-4CB7-D68806E1946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BAA56E6-D3E4-1DAE-D975-4320D1677694}"/>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FAC48EC4-9D2D-BFB7-7D50-06F9356B033C}"/>
              </a:ext>
            </a:extLst>
          </p:cNvPr>
          <p:cNvSpPr>
            <a:spLocks noGrp="1"/>
          </p:cNvSpPr>
          <p:nvPr>
            <p:ph type="sldNum" sz="quarter" idx="5"/>
          </p:nvPr>
        </p:nvSpPr>
        <p:spPr/>
        <p:txBody>
          <a:bodyPr/>
          <a:lstStyle/>
          <a:p>
            <a:fld id="{669753BD-FB37-41B3-8669-7697081BFD92}" type="slidenum">
              <a:rPr lang="it-IT" smtClean="0"/>
              <a:t>18</a:t>
            </a:fld>
            <a:endParaRPr lang="it-IT"/>
          </a:p>
        </p:txBody>
      </p:sp>
    </p:spTree>
    <p:extLst>
      <p:ext uri="{BB962C8B-B14F-4D97-AF65-F5344CB8AC3E}">
        <p14:creationId xmlns:p14="http://schemas.microsoft.com/office/powerpoint/2010/main" val="3200216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669753BD-FB37-41B3-8669-7697081BFD92}" type="slidenum">
              <a:rPr lang="it-IT" smtClean="0"/>
              <a:t>20</a:t>
            </a:fld>
            <a:endParaRPr lang="it-IT"/>
          </a:p>
        </p:txBody>
      </p:sp>
    </p:spTree>
    <p:extLst>
      <p:ext uri="{BB962C8B-B14F-4D97-AF65-F5344CB8AC3E}">
        <p14:creationId xmlns:p14="http://schemas.microsoft.com/office/powerpoint/2010/main" val="2274361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a:p>
        </p:txBody>
      </p:sp>
      <p:sp>
        <p:nvSpPr>
          <p:cNvPr id="4" name="Date Placeholder 3"/>
          <p:cNvSpPr>
            <a:spLocks noGrp="1"/>
          </p:cNvSpPr>
          <p:nvPr>
            <p:ph type="dt" sz="half" idx="10"/>
          </p:nvPr>
        </p:nvSpPr>
        <p:spPr/>
        <p:txBody>
          <a:bodyPr/>
          <a:lstStyle/>
          <a:p>
            <a:fld id="{4F311A3F-EE70-4299-A771-8E7411DE77F4}" type="datetime1">
              <a:rPr lang="en-US" smtClean="0"/>
              <a:t>2/24/2026</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824202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4DB5F71-C301-4EAE-B483-3964E61EED04}" type="datetime1">
              <a:rPr lang="en-US" smtClean="0"/>
              <a:t>2/24/2026</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2390690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D5462F8-1C29-4800-AA71-5EA686AA729D}" type="datetime1">
              <a:rPr lang="en-US" smtClean="0"/>
              <a:t>2/24/2026</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541695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7BBB948-CEE3-4B9A-BCB3-FDB1759A577E}" type="datetime1">
              <a:rPr lang="en-US" smtClean="0"/>
              <a:t>2/24/2026</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21887521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CAA9F11E-4292-4ACC-9FD8-EE532A056A7B}" type="datetime1">
              <a:rPr lang="en-US" smtClean="0"/>
              <a:t>2/24/2026</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332345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23565FD8-DF72-491E-9801-2404368EC7C6}" type="datetime1">
              <a:rPr lang="en-US" smtClean="0"/>
              <a:t>2/24/2026</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14954493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4267F682-370A-4B44-969C-44CCA0579025}" type="datetime1">
              <a:rPr lang="en-US" smtClean="0"/>
              <a:t>2/24/2026</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22821947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CD8646C0-5206-430D-A177-E5FDC301B122}" type="datetime1">
              <a:rPr lang="en-US" smtClean="0"/>
              <a:t>2/24/2026</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1053563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6DDC8B9A-CE01-4791-9D81-880E53AA5EF9}" type="datetime1">
              <a:rPr lang="en-US" smtClean="0"/>
              <a:t>2/24/2026</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2218931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58F367C-D332-4161-AFEA-A39F1A297973}" type="datetime1">
              <a:rPr lang="en-US" smtClean="0"/>
              <a:t>2/24/2026</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539830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Date Placeholder 4"/>
          <p:cNvSpPr>
            <a:spLocks noGrp="1"/>
          </p:cNvSpPr>
          <p:nvPr>
            <p:ph type="dt" sz="half" idx="10"/>
          </p:nvPr>
        </p:nvSpPr>
        <p:spPr/>
        <p:txBody>
          <a:bodyPr/>
          <a:lstStyle/>
          <a:p>
            <a:fld id="{454F7DCF-AB77-46F9-AB8B-D44D5C795503}" type="datetime1">
              <a:rPr lang="en-US" smtClean="0"/>
              <a:t>2/24/2026</a:t>
            </a:fld>
            <a:endParaRPr lang="en-US"/>
          </a:p>
        </p:txBody>
      </p:sp>
      <p:sp>
        <p:nvSpPr>
          <p:cNvPr id="6" name="Footer Placeholder 5"/>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445832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a:spLocks noGrp="1"/>
          </p:cNvSpPr>
          <p:nvPr>
            <p:ph type="dt" sz="half" idx="10"/>
          </p:nvPr>
        </p:nvSpPr>
        <p:spPr/>
        <p:txBody>
          <a:bodyPr/>
          <a:lstStyle/>
          <a:p>
            <a:fld id="{B7F0E2CA-14FB-42BC-9929-C1EF3D19AC26}" type="datetime1">
              <a:rPr lang="en-US" smtClean="0"/>
              <a:t>2/24/2026</a:t>
            </a:fld>
            <a:endParaRPr lang="en-US"/>
          </a:p>
        </p:txBody>
      </p:sp>
      <p:sp>
        <p:nvSpPr>
          <p:cNvPr id="8" name="Footer Placeholder 7"/>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913298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a:p>
        </p:txBody>
      </p:sp>
      <p:sp>
        <p:nvSpPr>
          <p:cNvPr id="3" name="Date Placeholder 2"/>
          <p:cNvSpPr>
            <a:spLocks noGrp="1"/>
          </p:cNvSpPr>
          <p:nvPr>
            <p:ph type="dt" sz="half" idx="10"/>
          </p:nvPr>
        </p:nvSpPr>
        <p:spPr/>
        <p:txBody>
          <a:bodyPr/>
          <a:lstStyle/>
          <a:p>
            <a:fld id="{CDEAF8FE-2C6E-461F-8FFB-FA30246E08C8}" type="datetime1">
              <a:rPr lang="en-US" smtClean="0"/>
              <a:t>2/24/2026</a:t>
            </a:fld>
            <a:endParaRPr lang="en-US"/>
          </a:p>
        </p:txBody>
      </p:sp>
      <p:sp>
        <p:nvSpPr>
          <p:cNvPr id="4" name="Footer Placeholder 3"/>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1158214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E3C16F-7E95-402B-99F1-DF904C52CDDD}" type="datetime1">
              <a:rPr lang="en-US" smtClean="0"/>
              <a:t>2/24/2026</a:t>
            </a:fld>
            <a:endParaRPr lang="en-US"/>
          </a:p>
        </p:txBody>
      </p:sp>
      <p:sp>
        <p:nvSpPr>
          <p:cNvPr id="3" name="Footer Placeholder 2"/>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4063549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F82484C-5FC8-491B-B7BC-476CDFCC86E7}" type="datetime1">
              <a:rPr lang="en-US" smtClean="0"/>
              <a:t>2/24/2026</a:t>
            </a:fld>
            <a:endParaRPr lang="en-US"/>
          </a:p>
        </p:txBody>
      </p:sp>
      <p:sp>
        <p:nvSpPr>
          <p:cNvPr id="6" name="Footer Placeholder 5"/>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1059286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6" name="Footer Placeholder 5"/>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a:p>
        </p:txBody>
      </p:sp>
      <p:sp>
        <p:nvSpPr>
          <p:cNvPr id="5" name="Date Placeholder 4"/>
          <p:cNvSpPr>
            <a:spLocks noGrp="1"/>
          </p:cNvSpPr>
          <p:nvPr>
            <p:ph type="dt" sz="half" idx="10"/>
          </p:nvPr>
        </p:nvSpPr>
        <p:spPr/>
        <p:txBody>
          <a:bodyPr/>
          <a:lstStyle/>
          <a:p>
            <a:fld id="{F0BCB32A-8AE0-400B-8E5B-A1D526FAC93B}" type="datetime1">
              <a:rPr lang="en-US" smtClean="0"/>
              <a:t>2/24/2026</a:t>
            </a:fld>
            <a:endParaRPr lang="en-US"/>
          </a:p>
        </p:txBody>
      </p:sp>
    </p:spTree>
    <p:extLst>
      <p:ext uri="{BB962C8B-B14F-4D97-AF65-F5344CB8AC3E}">
        <p14:creationId xmlns:p14="http://schemas.microsoft.com/office/powerpoint/2010/main" val="2086503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8C2A95C-2D77-4F93-AB28-63D17B0D2408}" type="datetime1">
              <a:rPr lang="en-US" smtClean="0"/>
              <a:t>2/24/2026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‹N›</a:t>
            </a:fld>
            <a:endParaRPr lang="en-US"/>
          </a:p>
        </p:txBody>
      </p:sp>
    </p:spTree>
    <p:extLst>
      <p:ext uri="{BB962C8B-B14F-4D97-AF65-F5344CB8AC3E}">
        <p14:creationId xmlns:p14="http://schemas.microsoft.com/office/powerpoint/2010/main" val="1701340204"/>
      </p:ext>
    </p:extLst>
  </p:cSld>
  <p:clrMap bg1="lt1" tx1="dk1" bg2="lt2" tx2="dk2" accent1="accent1" accent2="accent2" accent3="accent3" accent4="accent4" accent5="accent5" accent6="accent6" hlink="hlink" folHlink="folHlink"/>
  <p:sldLayoutIdLst>
    <p:sldLayoutId id="2147484054" r:id="rId1"/>
    <p:sldLayoutId id="2147484055" r:id="rId2"/>
    <p:sldLayoutId id="2147484056" r:id="rId3"/>
    <p:sldLayoutId id="2147484057" r:id="rId4"/>
    <p:sldLayoutId id="2147484058" r:id="rId5"/>
    <p:sldLayoutId id="2147484059" r:id="rId6"/>
    <p:sldLayoutId id="2147484060" r:id="rId7"/>
    <p:sldLayoutId id="2147484061" r:id="rId8"/>
    <p:sldLayoutId id="2147484062" r:id="rId9"/>
    <p:sldLayoutId id="2147484063" r:id="rId10"/>
    <p:sldLayoutId id="2147484064" r:id="rId11"/>
    <p:sldLayoutId id="2147484065" r:id="rId12"/>
    <p:sldLayoutId id="2147484066" r:id="rId13"/>
    <p:sldLayoutId id="2147484067" r:id="rId14"/>
    <p:sldLayoutId id="2147484068" r:id="rId15"/>
    <p:sldLayoutId id="2147484069"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image" Target="../media/image6.sv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mailto:infosibac@regione.emilia-romagna.it" TargetMode="Externa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mailto:piera.raimondi@regione.emilia-romagna.it" TargetMode="External"/><Relationship Id="rId2" Type="http://schemas.openxmlformats.org/officeDocument/2006/relationships/hyperlink" Target="mailto:promocultura@regione.emilia-romagna.it"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hyperlink" Target="mailto:piera.raimondi@regione.emilia-romagna.it"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regione.emilia-romagna.it/amministrazione/patrocini"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hyperlink" Target="https://promozioneculturale.emiliaromagnacultura.it/bando/l-r-21-2023-avviso-attivita-promozione-culturale-progetti-rilevanza-regionale-sovralocale-anno-2026/" TargetMode="External"/><Relationship Id="rId5" Type="http://schemas.openxmlformats.org/officeDocument/2006/relationships/hyperlink" Target="mailto:piera.raimondi@regione.emilia-romagna.it" TargetMode="External"/><Relationship Id="rId4" Type="http://schemas.openxmlformats.org/officeDocument/2006/relationships/hyperlink" Target="mailto:promocultura@regione.emilia-romagna.i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sellaDiTesto 8">
            <a:extLst>
              <a:ext uri="{FF2B5EF4-FFF2-40B4-BE49-F238E27FC236}">
                <a16:creationId xmlns:a16="http://schemas.microsoft.com/office/drawing/2014/main" id="{08532E92-DBDF-4A54-83EE-16F92368F8A8}"/>
              </a:ext>
            </a:extLst>
          </p:cNvPr>
          <p:cNvSpPr txBox="1"/>
          <p:nvPr/>
        </p:nvSpPr>
        <p:spPr>
          <a:xfrm>
            <a:off x="668867" y="1678666"/>
            <a:ext cx="4088190" cy="2369093"/>
          </a:xfrm>
          <a:prstGeom prst="rect">
            <a:avLst/>
          </a:prstGeom>
        </p:spPr>
        <p:txBody>
          <a:bodyPr vert="horz" lIns="91440" tIns="45720" rIns="91440" bIns="45720" rtlCol="0" anchor="b">
            <a:noAutofit/>
          </a:bodyPr>
          <a:lstStyle/>
          <a:p>
            <a:pPr algn="r">
              <a:lnSpc>
                <a:spcPct val="90000"/>
              </a:lnSpc>
              <a:spcBef>
                <a:spcPct val="0"/>
              </a:spcBef>
              <a:spcAft>
                <a:spcPts val="600"/>
              </a:spcAft>
            </a:pPr>
            <a:endParaRPr lang="en-US" sz="3600" spc="-100">
              <a:solidFill>
                <a:schemeClr val="accent1"/>
              </a:solidFill>
              <a:latin typeface="+mj-lt"/>
              <a:ea typeface="+mj-ea"/>
              <a:cs typeface="+mj-cs"/>
            </a:endParaRPr>
          </a:p>
          <a:p>
            <a:pPr algn="r">
              <a:lnSpc>
                <a:spcPct val="90000"/>
              </a:lnSpc>
              <a:spcBef>
                <a:spcPct val="0"/>
              </a:spcBef>
              <a:spcAft>
                <a:spcPts val="600"/>
              </a:spcAft>
            </a:pPr>
            <a:r>
              <a:rPr lang="en-US" sz="3600" b="1" spc="-100">
                <a:solidFill>
                  <a:schemeClr val="accent1"/>
                </a:solidFill>
                <a:latin typeface="+mj-lt"/>
                <a:ea typeface="+mj-ea"/>
                <a:cs typeface="+mj-cs"/>
              </a:rPr>
              <a:t>L.R. 21/2023</a:t>
            </a:r>
          </a:p>
          <a:p>
            <a:pPr algn="r">
              <a:lnSpc>
                <a:spcPct val="90000"/>
              </a:lnSpc>
              <a:spcBef>
                <a:spcPct val="0"/>
              </a:spcBef>
              <a:spcAft>
                <a:spcPts val="600"/>
              </a:spcAft>
            </a:pPr>
            <a:r>
              <a:rPr lang="it-IT" sz="3200" spc="-100" noProof="0">
                <a:solidFill>
                  <a:schemeClr val="accent1"/>
                </a:solidFill>
                <a:latin typeface="+mj-lt"/>
                <a:ea typeface="+mj-ea"/>
                <a:cs typeface="+mj-cs"/>
              </a:rPr>
              <a:t>Avviso per il sostegno a progetti di promozione culturale di rilevanza regionale o sovralocale </a:t>
            </a:r>
            <a:endParaRPr lang="it-IT" sz="3200" spc="-100">
              <a:solidFill>
                <a:schemeClr val="accent1"/>
              </a:solidFill>
              <a:latin typeface="+mj-lt"/>
              <a:ea typeface="+mj-ea"/>
              <a:cs typeface="+mj-cs"/>
            </a:endParaRPr>
          </a:p>
          <a:p>
            <a:pPr algn="r">
              <a:lnSpc>
                <a:spcPct val="90000"/>
              </a:lnSpc>
              <a:spcBef>
                <a:spcPct val="0"/>
              </a:spcBef>
              <a:spcAft>
                <a:spcPts val="600"/>
              </a:spcAft>
            </a:pPr>
            <a:r>
              <a:rPr lang="it-IT" sz="3200" spc="-100" noProof="0">
                <a:solidFill>
                  <a:schemeClr val="accent1"/>
                </a:solidFill>
                <a:latin typeface="+mj-lt"/>
                <a:ea typeface="+mj-ea"/>
                <a:cs typeface="+mj-cs"/>
              </a:rPr>
              <a:t>Anno 2026</a:t>
            </a:r>
            <a:endParaRPr lang="it-IT">
              <a:solidFill>
                <a:schemeClr val="accent1"/>
              </a:solidFill>
              <a:ea typeface="+mj-ea"/>
              <a:cs typeface="+mj-cs"/>
            </a:endParaRPr>
          </a:p>
        </p:txBody>
      </p:sp>
      <p:pic>
        <p:nvPicPr>
          <p:cNvPr id="2" name="Immagine 1">
            <a:extLst>
              <a:ext uri="{FF2B5EF4-FFF2-40B4-BE49-F238E27FC236}">
                <a16:creationId xmlns:a16="http://schemas.microsoft.com/office/drawing/2014/main" id="{8A0F0254-9D72-D378-2662-C3A35625885A}"/>
              </a:ext>
            </a:extLst>
          </p:cNvPr>
          <p:cNvPicPr>
            <a:picLocks noChangeAspect="1"/>
          </p:cNvPicPr>
          <p:nvPr/>
        </p:nvPicPr>
        <p:blipFill>
          <a:blip r:embed="rId2"/>
          <a:stretch>
            <a:fillRect/>
          </a:stretch>
        </p:blipFill>
        <p:spPr>
          <a:xfrm>
            <a:off x="5252477" y="1678666"/>
            <a:ext cx="3030847" cy="2024654"/>
          </a:xfrm>
          <a:prstGeom prst="rect">
            <a:avLst/>
          </a:prstGeom>
        </p:spPr>
      </p:pic>
    </p:spTree>
    <p:extLst>
      <p:ext uri="{BB962C8B-B14F-4D97-AF65-F5344CB8AC3E}">
        <p14:creationId xmlns:p14="http://schemas.microsoft.com/office/powerpoint/2010/main" val="408754172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6D359-7363-CB51-7FD4-76E5007C1DF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3B805EF-B726-037D-1249-DEEB6B95F368}"/>
              </a:ext>
            </a:extLst>
          </p:cNvPr>
          <p:cNvSpPr>
            <a:spLocks noGrp="1"/>
          </p:cNvSpPr>
          <p:nvPr>
            <p:ph type="title"/>
          </p:nvPr>
        </p:nvSpPr>
        <p:spPr>
          <a:xfrm>
            <a:off x="2698203" y="452075"/>
            <a:ext cx="6240037" cy="589280"/>
          </a:xfrm>
        </p:spPr>
        <p:txBody>
          <a:bodyPr anchor="ctr">
            <a:normAutofit fontScale="90000"/>
          </a:bodyPr>
          <a:lstStyle/>
          <a:p>
            <a:r>
              <a:rPr lang="it-IT" sz="3200"/>
              <a:t>Intensità del contributo concedibile</a:t>
            </a:r>
          </a:p>
        </p:txBody>
      </p:sp>
      <p:sp>
        <p:nvSpPr>
          <p:cNvPr id="5" name="Segnaposto contenuto 4">
            <a:extLst>
              <a:ext uri="{FF2B5EF4-FFF2-40B4-BE49-F238E27FC236}">
                <a16:creationId xmlns:a16="http://schemas.microsoft.com/office/drawing/2014/main" id="{BA9DEEE7-31AB-B57D-7DAB-89544A8C33C3}"/>
              </a:ext>
            </a:extLst>
          </p:cNvPr>
          <p:cNvSpPr>
            <a:spLocks noGrp="1"/>
          </p:cNvSpPr>
          <p:nvPr>
            <p:ph idx="1"/>
          </p:nvPr>
        </p:nvSpPr>
        <p:spPr>
          <a:xfrm>
            <a:off x="2606040" y="1246692"/>
            <a:ext cx="6975980" cy="4794108"/>
          </a:xfrm>
        </p:spPr>
        <p:txBody>
          <a:bodyPr vert="horz" lIns="91440" tIns="45720" rIns="91440" bIns="45720" rtlCol="0" anchor="t">
            <a:normAutofit fontScale="92500" lnSpcReduction="10000"/>
          </a:bodyPr>
          <a:lstStyle/>
          <a:p>
            <a:pPr marL="0" indent="0">
              <a:buNone/>
            </a:pPr>
            <a:r>
              <a:rPr lang="it-IT"/>
              <a:t>Il contributo, fino al massimo del 40% della spesa ammissibile per i progetti singoli (50% se in rete), è determinato sulla base:</a:t>
            </a:r>
          </a:p>
          <a:p>
            <a:pPr>
              <a:buFont typeface="Wingdings" panose="05000000000000000000" pitchFamily="2" charset="2"/>
              <a:buChar char="ü"/>
            </a:pPr>
            <a:r>
              <a:rPr lang="it-IT"/>
              <a:t>del punteggio ottenuto in sede di valutazione</a:t>
            </a:r>
          </a:p>
          <a:p>
            <a:pPr>
              <a:buFont typeface="Wingdings" panose="05000000000000000000" pitchFamily="2" charset="2"/>
              <a:buChar char="ü"/>
            </a:pPr>
            <a:r>
              <a:rPr lang="it-IT"/>
              <a:t>delle risorse disponibili </a:t>
            </a:r>
          </a:p>
          <a:p>
            <a:pPr>
              <a:buFont typeface="Wingdings" panose="05000000000000000000" pitchFamily="2" charset="2"/>
              <a:buChar char="ü"/>
            </a:pPr>
            <a:r>
              <a:rPr lang="it-IT"/>
              <a:t>del contributo assegnato nell'edizione precedente</a:t>
            </a:r>
          </a:p>
          <a:p>
            <a:pPr marL="0" indent="0">
              <a:buNone/>
            </a:pPr>
            <a:r>
              <a:rPr lang="it-IT"/>
              <a:t>NB:</a:t>
            </a:r>
            <a:r>
              <a:rPr lang="it-IT">
                <a:highlight>
                  <a:srgbClr val="FFFF00"/>
                </a:highlight>
              </a:rPr>
              <a:t> </a:t>
            </a:r>
            <a:r>
              <a:rPr lang="it-IT" b="1">
                <a:solidFill>
                  <a:schemeClr val="tx1"/>
                </a:solidFill>
                <a:highlight>
                  <a:srgbClr val="FFFF00"/>
                </a:highlight>
                <a:latin typeface="+mj-lt"/>
                <a:ea typeface="Calibri"/>
                <a:cs typeface="Calibri"/>
              </a:rPr>
              <a:t>L’intensità indicata è quella massima. </a:t>
            </a:r>
          </a:p>
          <a:p>
            <a:pPr marL="0" indent="0" algn="just">
              <a:buNone/>
            </a:pPr>
            <a:r>
              <a:rPr lang="it-IT">
                <a:solidFill>
                  <a:schemeClr val="tx1"/>
                </a:solidFill>
                <a:latin typeface="+mj-lt"/>
                <a:ea typeface="Calibri"/>
                <a:cs typeface="Calibri"/>
              </a:rPr>
              <a:t>Nel caso il contributo assegnato sia inferiore, i beneficiari si impegnano comunque alla realizzazione dell'intero progetto, senza apportare variazioni sostanziali.</a:t>
            </a:r>
          </a:p>
          <a:p>
            <a:pPr marL="0" indent="0" algn="just">
              <a:buNone/>
            </a:pPr>
            <a:r>
              <a:rPr lang="it-IT">
                <a:solidFill>
                  <a:schemeClr val="tx1"/>
                </a:solidFill>
                <a:latin typeface="+mj-lt"/>
                <a:ea typeface="Calibri"/>
                <a:cs typeface="Calibri"/>
              </a:rPr>
              <a:t>Non sono previste rimodulazioni della spesa ammissibile: il 	costo del progetto resta invariato anche a fronte di un 	contributo inferiore di quello richiesto.</a:t>
            </a:r>
          </a:p>
          <a:p>
            <a:pPr>
              <a:buFont typeface="Wingdings" panose="05000000000000000000" pitchFamily="2" charset="2"/>
              <a:buChar char="ü"/>
            </a:pPr>
            <a:r>
              <a:rPr lang="it-IT">
                <a:solidFill>
                  <a:schemeClr val="tx1"/>
                </a:solidFill>
                <a:latin typeface="+mj-lt"/>
                <a:ea typeface="Calibri"/>
                <a:cs typeface="Calibri"/>
              </a:rPr>
              <a:t>Il contributo regionale </a:t>
            </a:r>
            <a:r>
              <a:rPr lang="it-IT" u="sng">
                <a:solidFill>
                  <a:schemeClr val="tx1"/>
                </a:solidFill>
                <a:latin typeface="+mj-lt"/>
                <a:ea typeface="Calibri"/>
                <a:cs typeface="Calibri"/>
              </a:rPr>
              <a:t>non può superare il deficit tra costi e ricavi</a:t>
            </a:r>
          </a:p>
          <a:p>
            <a:pPr>
              <a:buFont typeface="Wingdings" panose="05000000000000000000" pitchFamily="2" charset="2"/>
              <a:buChar char="ü"/>
            </a:pPr>
            <a:r>
              <a:rPr lang="it-IT"/>
              <a:t>Il contributo minimo è di 5.000 euro</a:t>
            </a:r>
          </a:p>
          <a:p>
            <a:pPr>
              <a:buFont typeface="Wingdings" panose="05000000000000000000" pitchFamily="2" charset="2"/>
              <a:buChar char="ü"/>
            </a:pPr>
            <a:r>
              <a:rPr lang="it-IT" u="sng">
                <a:solidFill>
                  <a:schemeClr val="tx1"/>
                </a:solidFill>
                <a:latin typeface="+mj-lt"/>
                <a:ea typeface="Calibri"/>
                <a:cs typeface="Calibri"/>
              </a:rPr>
              <a:t>Non è cumulabile con altri contributi regionali</a:t>
            </a:r>
          </a:p>
        </p:txBody>
      </p:sp>
      <p:sp>
        <p:nvSpPr>
          <p:cNvPr id="8" name="Segnaposto piè di pagina 7">
            <a:extLst>
              <a:ext uri="{FF2B5EF4-FFF2-40B4-BE49-F238E27FC236}">
                <a16:creationId xmlns:a16="http://schemas.microsoft.com/office/drawing/2014/main" id="{F05D31F4-13CE-ECB3-72BD-F5DA98D2CB86}"/>
              </a:ext>
            </a:extLst>
          </p:cNvPr>
          <p:cNvSpPr>
            <a:spLocks noGrp="1"/>
          </p:cNvSpPr>
          <p:nvPr>
            <p:ph type="ftr" sz="quarter" idx="11"/>
          </p:nvPr>
        </p:nvSpPr>
        <p:spPr>
          <a:xfrm>
            <a:off x="676800" y="6040800"/>
            <a:ext cx="7724282" cy="365125"/>
          </a:xfrm>
        </p:spPr>
        <p:txBody>
          <a:bodyPr>
            <a:normAutofit/>
          </a:bodyPr>
          <a:lstStyle/>
          <a:p>
            <a:pPr>
              <a:lnSpc>
                <a:spcPct val="90000"/>
              </a:lnSpc>
              <a:spcAft>
                <a:spcPts val="600"/>
              </a:spcAft>
            </a:pPr>
            <a:r>
              <a:rPr lang="it-IT"/>
              <a:t>L.R. 21/2023 AVVISO PER IL SOSTEGNO A PROGETTI DI PROMOZIONE CULTURALE DI RILEVANZA REGIONALE O SOVRALOCALE – ANNO 2026</a:t>
            </a:r>
            <a:endParaRPr lang="en-US"/>
          </a:p>
        </p:txBody>
      </p:sp>
      <p:pic>
        <p:nvPicPr>
          <p:cNvPr id="24" name="Graphic 23" descr="Calcolatrice">
            <a:extLst>
              <a:ext uri="{FF2B5EF4-FFF2-40B4-BE49-F238E27FC236}">
                <a16:creationId xmlns:a16="http://schemas.microsoft.com/office/drawing/2014/main" id="{397F38E9-DBDE-ADBF-618C-164B6A418E4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8664" y="2174461"/>
            <a:ext cx="2081563" cy="2081563"/>
          </a:xfrm>
          <a:prstGeom prst="rect">
            <a:avLst/>
          </a:prstGeom>
        </p:spPr>
      </p:pic>
    </p:spTree>
    <p:extLst>
      <p:ext uri="{BB962C8B-B14F-4D97-AF65-F5344CB8AC3E}">
        <p14:creationId xmlns:p14="http://schemas.microsoft.com/office/powerpoint/2010/main" val="2216512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D2108-AD6C-DCA6-DB60-688F4108BD0F}"/>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769F4A40-0857-1721-FE12-8BAA18F04675}"/>
              </a:ext>
            </a:extLst>
          </p:cNvPr>
          <p:cNvSpPr>
            <a:spLocks noGrp="1"/>
          </p:cNvSpPr>
          <p:nvPr>
            <p:ph idx="1"/>
          </p:nvPr>
        </p:nvSpPr>
        <p:spPr>
          <a:xfrm>
            <a:off x="540503" y="488923"/>
            <a:ext cx="8581933" cy="661572"/>
          </a:xfrm>
        </p:spPr>
        <p:txBody>
          <a:bodyPr vert="horz" lIns="91440" tIns="45720" rIns="91440" bIns="45720" rtlCol="0" anchor="t">
            <a:noAutofit/>
          </a:bodyPr>
          <a:lstStyle/>
          <a:p>
            <a:pPr marL="0" indent="0">
              <a:buNone/>
            </a:pPr>
            <a:r>
              <a:rPr lang="it-IT" sz="2800">
                <a:solidFill>
                  <a:schemeClr val="accent1"/>
                </a:solidFill>
              </a:rPr>
              <a:t>Quanti progetti posso presentare sulla L.R. 21/2023?</a:t>
            </a:r>
          </a:p>
        </p:txBody>
      </p:sp>
      <p:sp>
        <p:nvSpPr>
          <p:cNvPr id="8" name="Segnaposto piè di pagina 7">
            <a:extLst>
              <a:ext uri="{FF2B5EF4-FFF2-40B4-BE49-F238E27FC236}">
                <a16:creationId xmlns:a16="http://schemas.microsoft.com/office/drawing/2014/main" id="{E3A1D0E1-D796-865A-368F-4E7028E7351D}"/>
              </a:ext>
            </a:extLst>
          </p:cNvPr>
          <p:cNvSpPr>
            <a:spLocks noGrp="1"/>
          </p:cNvSpPr>
          <p:nvPr>
            <p:ph type="ftr" sz="quarter" idx="11"/>
          </p:nvPr>
        </p:nvSpPr>
        <p:spPr>
          <a:xfrm>
            <a:off x="676800" y="6040800"/>
            <a:ext cx="7297957" cy="365125"/>
          </a:xfrm>
        </p:spPr>
        <p:txBody>
          <a:bodyPr>
            <a:normAutofit/>
          </a:bodyPr>
          <a:lstStyle/>
          <a:p>
            <a:pPr>
              <a:lnSpc>
                <a:spcPct val="90000"/>
              </a:lnSpc>
              <a:spcAft>
                <a:spcPts val="600"/>
              </a:spcAft>
            </a:pPr>
            <a:r>
              <a:rPr lang="it-IT"/>
              <a:t>L.R. 21/2023 AVVISO PER IL SOSTEGNO A PROGETTI DI PROMOZIONE CULTURALE DI RILEVANZA REGIONALE O SOVRALOCALE – ANNO 2026</a:t>
            </a:r>
            <a:endParaRPr lang="en-US"/>
          </a:p>
        </p:txBody>
      </p:sp>
      <p:graphicFrame>
        <p:nvGraphicFramePr>
          <p:cNvPr id="3" name="Tabella 2">
            <a:extLst>
              <a:ext uri="{FF2B5EF4-FFF2-40B4-BE49-F238E27FC236}">
                <a16:creationId xmlns:a16="http://schemas.microsoft.com/office/drawing/2014/main" id="{9575C22D-F347-6FA9-D1C8-5B3281F59B39}"/>
              </a:ext>
            </a:extLst>
          </p:cNvPr>
          <p:cNvGraphicFramePr>
            <a:graphicFrameLocks noGrp="1"/>
          </p:cNvGraphicFramePr>
          <p:nvPr>
            <p:extLst>
              <p:ext uri="{D42A27DB-BD31-4B8C-83A1-F6EECF244321}">
                <p14:modId xmlns:p14="http://schemas.microsoft.com/office/powerpoint/2010/main" val="3998074031"/>
              </p:ext>
            </p:extLst>
          </p:nvPr>
        </p:nvGraphicFramePr>
        <p:xfrm>
          <a:off x="412487" y="1156549"/>
          <a:ext cx="10361123" cy="4544902"/>
        </p:xfrm>
        <a:graphic>
          <a:graphicData uri="http://schemas.openxmlformats.org/drawingml/2006/table">
            <a:tbl>
              <a:tblPr firstRow="1" bandRow="1">
                <a:tableStyleId>{69012ECD-51FC-41F1-AA8D-1B2483CD663E}</a:tableStyleId>
              </a:tblPr>
              <a:tblGrid>
                <a:gridCol w="1632265">
                  <a:extLst>
                    <a:ext uri="{9D8B030D-6E8A-4147-A177-3AD203B41FA5}">
                      <a16:colId xmlns:a16="http://schemas.microsoft.com/office/drawing/2014/main" val="471853835"/>
                    </a:ext>
                  </a:extLst>
                </a:gridCol>
                <a:gridCol w="1018488">
                  <a:extLst>
                    <a:ext uri="{9D8B030D-6E8A-4147-A177-3AD203B41FA5}">
                      <a16:colId xmlns:a16="http://schemas.microsoft.com/office/drawing/2014/main" val="2804886789"/>
                    </a:ext>
                  </a:extLst>
                </a:gridCol>
                <a:gridCol w="3090672">
                  <a:extLst>
                    <a:ext uri="{9D8B030D-6E8A-4147-A177-3AD203B41FA5}">
                      <a16:colId xmlns:a16="http://schemas.microsoft.com/office/drawing/2014/main" val="513520834"/>
                    </a:ext>
                  </a:extLst>
                </a:gridCol>
                <a:gridCol w="1746504">
                  <a:extLst>
                    <a:ext uri="{9D8B030D-6E8A-4147-A177-3AD203B41FA5}">
                      <a16:colId xmlns:a16="http://schemas.microsoft.com/office/drawing/2014/main" val="754002858"/>
                    </a:ext>
                  </a:extLst>
                </a:gridCol>
                <a:gridCol w="2873194">
                  <a:extLst>
                    <a:ext uri="{9D8B030D-6E8A-4147-A177-3AD203B41FA5}">
                      <a16:colId xmlns:a16="http://schemas.microsoft.com/office/drawing/2014/main" val="2562241867"/>
                    </a:ext>
                  </a:extLst>
                </a:gridCol>
              </a:tblGrid>
              <a:tr h="886176">
                <a:tc>
                  <a:txBody>
                    <a:bodyPr/>
                    <a:lstStyle/>
                    <a:p>
                      <a:pPr marL="0" algn="ctr" defTabSz="457200" rtl="0" eaLnBrk="1" fontAlgn="auto" latinLnBrk="0" hangingPunct="1">
                        <a:spcAft>
                          <a:spcPts val="800"/>
                        </a:spcAft>
                      </a:pPr>
                      <a:r>
                        <a:rPr lang="it-IT" sz="1100" b="1" kern="1200" cap="none" spc="0">
                          <a:solidFill>
                            <a:schemeClr val="bg1"/>
                          </a:solidFill>
                          <a:effectLst/>
                        </a:rPr>
                        <a:t>Soggetto titolare</a:t>
                      </a:r>
                      <a:endParaRPr lang="it-IT" sz="1100" b="1" kern="1200" cap="none" spc="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fontAlgn="auto">
                        <a:spcAft>
                          <a:spcPts val="800"/>
                        </a:spcAft>
                      </a:pPr>
                      <a:r>
                        <a:rPr lang="it-IT" sz="1100" b="1" cap="none" spc="0">
                          <a:solidFill>
                            <a:schemeClr val="bg1"/>
                          </a:solidFill>
                          <a:effectLst/>
                        </a:rPr>
                        <a:t>Numero massimo consentito di domande </a:t>
                      </a:r>
                      <a:endParaRPr lang="it-IT" sz="1100" b="1" cap="none" spc="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1" cap="none" spc="0">
                          <a:solidFill>
                            <a:schemeClr val="bg1"/>
                          </a:solidFill>
                          <a:effectLst/>
                        </a:rPr>
                        <a:t>Tipologie e combinazioni possibili </a:t>
                      </a:r>
                      <a:endParaRPr lang="it-IT" sz="1100" b="1" cap="none" spc="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1" cap="none" spc="0">
                          <a:solidFill>
                            <a:schemeClr val="bg1"/>
                          </a:solidFill>
                          <a:effectLst/>
                        </a:rPr>
                        <a:t>Percentuale massima di contributo concedibile per progetto singolo</a:t>
                      </a:r>
                      <a:endParaRPr lang="it-IT" sz="1100" b="1" cap="none" spc="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1" cap="none" spc="0">
                          <a:solidFill>
                            <a:schemeClr val="bg1"/>
                          </a:solidFill>
                          <a:effectLst/>
                        </a:rPr>
                        <a:t>Percentuale massima di </a:t>
                      </a:r>
                    </a:p>
                    <a:p>
                      <a:pPr algn="ctr" fontAlgn="auto">
                        <a:spcAft>
                          <a:spcPts val="800"/>
                        </a:spcAft>
                      </a:pPr>
                      <a:r>
                        <a:rPr lang="it-IT" sz="1100" b="1" cap="none" spc="0">
                          <a:solidFill>
                            <a:schemeClr val="bg1"/>
                          </a:solidFill>
                          <a:effectLst/>
                        </a:rPr>
                        <a:t>contributo concedibile per </a:t>
                      </a:r>
                    </a:p>
                    <a:p>
                      <a:pPr algn="ctr" fontAlgn="auto">
                        <a:spcAft>
                          <a:spcPts val="800"/>
                        </a:spcAft>
                      </a:pPr>
                      <a:r>
                        <a:rPr lang="it-IT" sz="1100" b="1" cap="none" spc="0">
                          <a:solidFill>
                            <a:schemeClr val="bg1"/>
                          </a:solidFill>
                          <a:effectLst/>
                        </a:rPr>
                        <a:t>progetto di rete</a:t>
                      </a:r>
                      <a:endParaRPr lang="it-IT" sz="1100" b="1" cap="none" spc="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extLst>
                  <a:ext uri="{0D108BD9-81ED-4DB2-BD59-A6C34878D82A}">
                    <a16:rowId xmlns:a16="http://schemas.microsoft.com/office/drawing/2014/main" val="1857248318"/>
                  </a:ext>
                </a:extLst>
              </a:tr>
              <a:tr h="717345">
                <a:tc>
                  <a:txBody>
                    <a:bodyPr/>
                    <a:lstStyle/>
                    <a:p>
                      <a:pPr algn="ctr" fontAlgn="auto">
                        <a:spcAft>
                          <a:spcPts val="800"/>
                        </a:spcAft>
                      </a:pPr>
                      <a:r>
                        <a:rPr lang="it-IT" sz="1100" b="0" cap="none" spc="0">
                          <a:solidFill>
                            <a:schemeClr val="tx1"/>
                          </a:solidFill>
                          <a:effectLst/>
                        </a:rPr>
                        <a:t>Enti del terzo settore (APS, ODV, ETS) e Fondazioni</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a:lnSpc>
                          <a:spcPct val="107000"/>
                        </a:lnSpc>
                        <a:spcAft>
                          <a:spcPts val="800"/>
                        </a:spcAft>
                      </a:pPr>
                      <a:r>
                        <a:rPr lang="it-IT" sz="1100" b="0" cap="none" spc="0">
                          <a:solidFill>
                            <a:schemeClr val="tx1"/>
                          </a:solidFill>
                          <a:effectLst/>
                        </a:rPr>
                        <a:t>1</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1 progetto singolo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fino al 40% del costo del progetto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non ammissibile</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extLst>
                  <a:ext uri="{0D108BD9-81ED-4DB2-BD59-A6C34878D82A}">
                    <a16:rowId xmlns:a16="http://schemas.microsoft.com/office/drawing/2014/main" val="4022159218"/>
                  </a:ext>
                </a:extLst>
              </a:tr>
              <a:tr h="548513">
                <a:tc>
                  <a:txBody>
                    <a:bodyPr/>
                    <a:lstStyle/>
                    <a:p>
                      <a:pPr algn="ctr" fontAlgn="auto">
                        <a:spcAft>
                          <a:spcPts val="800"/>
                        </a:spcAft>
                      </a:pPr>
                      <a:r>
                        <a:rPr lang="it-IT" sz="1100" b="0" cap="none" spc="0">
                          <a:solidFill>
                            <a:schemeClr val="tx1"/>
                          </a:solidFill>
                          <a:effectLst/>
                        </a:rPr>
                        <a:t>Unioni di Comuni</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1</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1 progetto singolo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fino al 40% del costo del progetto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non ammissibile</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extLst>
                  <a:ext uri="{0D108BD9-81ED-4DB2-BD59-A6C34878D82A}">
                    <a16:rowId xmlns:a16="http://schemas.microsoft.com/office/drawing/2014/main" val="590318331"/>
                  </a:ext>
                </a:extLst>
              </a:tr>
              <a:tr h="420982">
                <a:tc rowSpan="2">
                  <a:txBody>
                    <a:bodyPr/>
                    <a:lstStyle/>
                    <a:p>
                      <a:pPr marL="0" algn="ctr" defTabSz="457200" rtl="0" eaLnBrk="1" fontAlgn="auto" latinLnBrk="0" hangingPunct="1">
                        <a:spcAft>
                          <a:spcPts val="800"/>
                        </a:spcAft>
                      </a:pPr>
                      <a:r>
                        <a:rPr lang="it-IT" sz="1100" b="0" kern="1200" cap="none" spc="0">
                          <a:solidFill>
                            <a:schemeClr val="tx1"/>
                          </a:solidFill>
                          <a:effectLst/>
                          <a:latin typeface="+mn-lt"/>
                          <a:ea typeface="+mn-ea"/>
                          <a:cs typeface="+mn-cs"/>
                        </a:rPr>
                        <a:t>Comuni sopra i 15.000 ed entro i 50.000 abitanti</a:t>
                      </a:r>
                    </a:p>
                  </a:txBody>
                  <a:tcPr marL="201310" marR="104681" marT="104681" marB="104681">
                    <a:lnB w="12700" cap="flat" cmpd="sng" algn="ctr">
                      <a:solidFill>
                        <a:schemeClr val="accent1"/>
                      </a:solidFill>
                      <a:prstDash val="solid"/>
                      <a:round/>
                      <a:headEnd type="none" w="med" len="med"/>
                      <a:tailEnd type="none" w="med" len="med"/>
                    </a:lnB>
                  </a:tcPr>
                </a:tc>
                <a:tc rowSpan="2">
                  <a:txBody>
                    <a:bodyPr/>
                    <a:lstStyle/>
                    <a:p>
                      <a:pPr marL="0" algn="ctr" defTabSz="457200" rtl="0" eaLnBrk="1" fontAlgn="auto" latinLnBrk="0" hangingPunct="1">
                        <a:lnSpc>
                          <a:spcPct val="107000"/>
                        </a:lnSpc>
                        <a:spcAft>
                          <a:spcPts val="800"/>
                        </a:spcAft>
                      </a:pPr>
                      <a:r>
                        <a:rPr lang="it-IT" sz="1100" b="0" kern="1200" cap="none" spc="0">
                          <a:solidFill>
                            <a:schemeClr val="tx1"/>
                          </a:solidFill>
                          <a:effectLst/>
                          <a:latin typeface="+mn-lt"/>
                          <a:ea typeface="+mn-ea"/>
                          <a:cs typeface="+mn-cs"/>
                        </a:rPr>
                        <a:t>2</a:t>
                      </a:r>
                    </a:p>
                  </a:txBody>
                  <a:tcPr marL="201310" marR="104681" marT="104681" marB="104681">
                    <a:lnB w="12700" cap="flat" cmpd="sng" algn="ctr">
                      <a:solidFill>
                        <a:schemeClr val="accent1"/>
                      </a:solidFill>
                      <a:prstDash val="solid"/>
                      <a:round/>
                      <a:headEnd type="none" w="med" len="med"/>
                      <a:tailEnd type="none" w="med" len="med"/>
                    </a:lnB>
                  </a:tcPr>
                </a:tc>
                <a:tc>
                  <a:txBody>
                    <a:bodyPr/>
                    <a:lstStyle/>
                    <a:p>
                      <a:pPr algn="ctr" fontAlgn="auto">
                        <a:spcAft>
                          <a:spcPts val="800"/>
                        </a:spcAft>
                      </a:pPr>
                      <a:r>
                        <a:rPr lang="it-IT" sz="1100" b="0" cap="none" spc="0">
                          <a:solidFill>
                            <a:schemeClr val="tx1"/>
                          </a:solidFill>
                          <a:effectLst/>
                        </a:rPr>
                        <a:t>1 progetto singolo come titolare </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rowSpan="2">
                  <a:txBody>
                    <a:bodyPr/>
                    <a:lstStyle/>
                    <a:p>
                      <a:pPr algn="ctr" fontAlgn="auto">
                        <a:spcAft>
                          <a:spcPts val="800"/>
                        </a:spcAft>
                      </a:pPr>
                      <a:r>
                        <a:rPr lang="it-IT" sz="1100" b="0" cap="none" spc="0">
                          <a:solidFill>
                            <a:schemeClr val="tx1"/>
                          </a:solidFill>
                          <a:effectLst/>
                        </a:rPr>
                        <a:t>fino al 40% del costo del progetto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lnB w="12700" cap="flat" cmpd="sng" algn="ctr">
                      <a:solidFill>
                        <a:schemeClr val="accent1"/>
                      </a:solidFill>
                      <a:prstDash val="solid"/>
                      <a:round/>
                      <a:headEnd type="none" w="med" len="med"/>
                      <a:tailEnd type="none" w="med" len="med"/>
                    </a:lnB>
                  </a:tcPr>
                </a:tc>
                <a:tc rowSpan="2">
                  <a:txBody>
                    <a:bodyPr/>
                    <a:lstStyle/>
                    <a:p>
                      <a:pPr algn="ctr" fontAlgn="auto">
                        <a:spcAft>
                          <a:spcPts val="800"/>
                        </a:spcAft>
                      </a:pPr>
                      <a:r>
                        <a:rPr lang="it-IT" sz="1100" b="0" cap="none" spc="0">
                          <a:solidFill>
                            <a:schemeClr val="tx1"/>
                          </a:solidFill>
                          <a:effectLst/>
                        </a:rPr>
                        <a:t>fino al 50% del costo del progetto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614451721"/>
                  </a:ext>
                </a:extLst>
              </a:tr>
              <a:tr h="717345">
                <a:tc vMerge="1">
                  <a:txBody>
                    <a:bodyPr/>
                    <a:lstStyle/>
                    <a:p>
                      <a:endParaRPr lang="it-IT"/>
                    </a:p>
                  </a:txBody>
                  <a:tcPr/>
                </a:tc>
                <a:tc vMerge="1">
                  <a:txBody>
                    <a:bodyPr/>
                    <a:lstStyle/>
                    <a:p>
                      <a:endParaRPr lang="it-IT"/>
                    </a:p>
                  </a:txBody>
                  <a:tcPr/>
                </a:tc>
                <a:tc>
                  <a:txBody>
                    <a:bodyPr/>
                    <a:lstStyle/>
                    <a:p>
                      <a:pPr marL="0" algn="ctr" defTabSz="457200" rtl="0" eaLnBrk="1" fontAlgn="auto" latinLnBrk="0" hangingPunct="1">
                        <a:spcAft>
                          <a:spcPts val="800"/>
                        </a:spcAft>
                      </a:pPr>
                      <a:r>
                        <a:rPr lang="it-IT" sz="1100" b="0" kern="1200" cap="none" spc="0">
                          <a:solidFill>
                            <a:schemeClr val="tx1"/>
                          </a:solidFill>
                          <a:effectLst/>
                        </a:rPr>
                        <a:t>1 progetto di rete come titolare o compartecipe oppure massimo 2 progetti di rete come compartecipante</a:t>
                      </a:r>
                      <a:endParaRPr lang="it-IT" sz="1100" b="0" kern="120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vMerge="1">
                  <a:txBody>
                    <a:bodyPr/>
                    <a:lstStyle/>
                    <a:p>
                      <a:endParaRPr lang="it-IT"/>
                    </a:p>
                  </a:txBody>
                  <a:tcPr/>
                </a:tc>
                <a:tc vMerge="1">
                  <a:txBody>
                    <a:bodyPr/>
                    <a:lstStyle/>
                    <a:p>
                      <a:endParaRPr lang="it-IT"/>
                    </a:p>
                  </a:txBody>
                  <a:tcPr/>
                </a:tc>
                <a:extLst>
                  <a:ext uri="{0D108BD9-81ED-4DB2-BD59-A6C34878D82A}">
                    <a16:rowId xmlns:a16="http://schemas.microsoft.com/office/drawing/2014/main" val="3215334030"/>
                  </a:ext>
                </a:extLst>
              </a:tr>
              <a:tr h="548513">
                <a:tc rowSpan="2">
                  <a:txBody>
                    <a:bodyPr/>
                    <a:lstStyle/>
                    <a:p>
                      <a:pPr algn="ctr" fontAlgn="auto">
                        <a:spcAft>
                          <a:spcPts val="800"/>
                        </a:spcAft>
                      </a:pPr>
                      <a:r>
                        <a:rPr lang="it-IT" sz="1100" b="0" cap="none" spc="0">
                          <a:solidFill>
                            <a:schemeClr val="tx1"/>
                          </a:solidFill>
                          <a:effectLst/>
                        </a:rPr>
                        <a:t>Comuni sotto i 15.000 abitanti (solo progetti di rete)</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lnT w="12700" cap="flat" cmpd="sng" algn="ctr">
                      <a:solidFill>
                        <a:schemeClr val="accent1"/>
                      </a:solidFill>
                      <a:prstDash val="solid"/>
                      <a:round/>
                      <a:headEnd type="none" w="med" len="med"/>
                      <a:tailEnd type="none" w="med" len="med"/>
                    </a:lnT>
                  </a:tcPr>
                </a:tc>
                <a:tc rowSpan="2">
                  <a:txBody>
                    <a:bodyPr/>
                    <a:lstStyle/>
                    <a:p>
                      <a:pPr algn="ctr" fontAlgn="auto">
                        <a:spcAft>
                          <a:spcPts val="800"/>
                        </a:spcAft>
                      </a:pPr>
                      <a:r>
                        <a:rPr lang="it-IT" sz="1100" b="0" cap="none" spc="0">
                          <a:solidFill>
                            <a:schemeClr val="tx1"/>
                          </a:solidFill>
                          <a:effectLst/>
                        </a:rPr>
                        <a:t>2</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lnT w="12700" cap="flat" cmpd="sng" algn="ctr">
                      <a:solidFill>
                        <a:schemeClr val="accent1"/>
                      </a:solidFill>
                      <a:prstDash val="solid"/>
                      <a:round/>
                      <a:headEnd type="none" w="med" len="med"/>
                      <a:tailEnd type="none" w="med" len="med"/>
                    </a:lnT>
                  </a:tcPr>
                </a:tc>
                <a:tc>
                  <a:txBody>
                    <a:bodyPr/>
                    <a:lstStyle/>
                    <a:p>
                      <a:pPr algn="ctr" fontAlgn="auto">
                        <a:spcAft>
                          <a:spcPts val="800"/>
                        </a:spcAft>
                      </a:pPr>
                      <a:r>
                        <a:rPr lang="it-IT" sz="1100" b="0" cap="none" spc="0">
                          <a:solidFill>
                            <a:schemeClr val="tx1"/>
                          </a:solidFill>
                          <a:effectLst/>
                        </a:rPr>
                        <a:t>1 progetto di rete come titolare e 1 progetto di rete come compartecipante</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rowSpan="2">
                  <a:txBody>
                    <a:bodyPr/>
                    <a:lstStyle/>
                    <a:p>
                      <a:pPr algn="ctr" fontAlgn="auto">
                        <a:spcAft>
                          <a:spcPts val="800"/>
                        </a:spcAft>
                      </a:pPr>
                      <a:r>
                        <a:rPr lang="it-IT" sz="1100" b="0" cap="none" spc="0">
                          <a:solidFill>
                            <a:schemeClr val="tx1"/>
                          </a:solidFill>
                          <a:effectLst/>
                        </a:rPr>
                        <a:t>progetto singolo non ammissibile</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lnT w="12700" cap="flat" cmpd="sng" algn="ctr">
                      <a:solidFill>
                        <a:schemeClr val="accent1"/>
                      </a:solidFill>
                      <a:prstDash val="solid"/>
                      <a:round/>
                      <a:headEnd type="none" w="med" len="med"/>
                      <a:tailEnd type="none" w="med" len="med"/>
                    </a:lnT>
                  </a:tcPr>
                </a:tc>
                <a:tc rowSpan="2">
                  <a:txBody>
                    <a:bodyPr/>
                    <a:lstStyle/>
                    <a:p>
                      <a:pPr algn="ctr" fontAlgn="auto">
                        <a:spcAft>
                          <a:spcPts val="800"/>
                        </a:spcAft>
                      </a:pPr>
                      <a:r>
                        <a:rPr lang="it-IT" sz="1100" b="0" cap="none" spc="0">
                          <a:solidFill>
                            <a:schemeClr val="tx1"/>
                          </a:solidFill>
                          <a:effectLst/>
                        </a:rPr>
                        <a:t>fino al 50% del costo del progetto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lnT w="12700" cap="flat" cmpd="sng" algn="ctr">
                      <a:solidFill>
                        <a:schemeClr val="accent1"/>
                      </a:solidFill>
                      <a:prstDash val="solid"/>
                      <a:round/>
                      <a:headEnd type="none" w="med" len="med"/>
                      <a:tailEnd type="none" w="med" len="med"/>
                    </a:lnT>
                  </a:tcPr>
                </a:tc>
                <a:extLst>
                  <a:ext uri="{0D108BD9-81ED-4DB2-BD59-A6C34878D82A}">
                    <a16:rowId xmlns:a16="http://schemas.microsoft.com/office/drawing/2014/main" val="3085058749"/>
                  </a:ext>
                </a:extLst>
              </a:tr>
              <a:tr h="488099">
                <a:tc vMerge="1">
                  <a:txBody>
                    <a:bodyPr/>
                    <a:lstStyle/>
                    <a:p>
                      <a:endParaRPr lang="it-IT"/>
                    </a:p>
                  </a:txBody>
                  <a:tcPr/>
                </a:tc>
                <a:tc vMerge="1">
                  <a:txBody>
                    <a:bodyPr/>
                    <a:lstStyle/>
                    <a:p>
                      <a:endParaRPr lang="it-IT"/>
                    </a:p>
                  </a:txBody>
                  <a:tcPr/>
                </a:tc>
                <a:tc>
                  <a:txBody>
                    <a:bodyPr/>
                    <a:lstStyle/>
                    <a:p>
                      <a:pPr marL="0" algn="ctr" defTabSz="457200" rtl="0" eaLnBrk="1" fontAlgn="auto" latinLnBrk="0" hangingPunct="1">
                        <a:spcAft>
                          <a:spcPts val="800"/>
                        </a:spcAft>
                      </a:pPr>
                      <a:r>
                        <a:rPr lang="it-IT" sz="1100" b="0" kern="1200" cap="none" spc="0">
                          <a:solidFill>
                            <a:schemeClr val="tx1"/>
                          </a:solidFill>
                          <a:effectLst/>
                        </a:rPr>
                        <a:t>oppure 2 progetti di rete come compartecipante</a:t>
                      </a:r>
                      <a:endParaRPr lang="it-IT" sz="1100" b="0" kern="120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nchor="ctr"/>
                </a:tc>
                <a:tc vMerge="1">
                  <a:txBody>
                    <a:bodyPr/>
                    <a:lstStyle/>
                    <a:p>
                      <a:endParaRPr lang="it-IT"/>
                    </a:p>
                  </a:txBody>
                  <a:tcPr/>
                </a:tc>
                <a:tc vMerge="1">
                  <a:txBody>
                    <a:bodyPr/>
                    <a:lstStyle/>
                    <a:p>
                      <a:endParaRPr lang="it-IT"/>
                    </a:p>
                  </a:txBody>
                  <a:tcPr/>
                </a:tc>
                <a:extLst>
                  <a:ext uri="{0D108BD9-81ED-4DB2-BD59-A6C34878D82A}">
                    <a16:rowId xmlns:a16="http://schemas.microsoft.com/office/drawing/2014/main" val="1619319474"/>
                  </a:ext>
                </a:extLst>
              </a:tr>
            </a:tbl>
          </a:graphicData>
        </a:graphic>
      </p:graphicFrame>
    </p:spTree>
    <p:extLst>
      <p:ext uri="{BB962C8B-B14F-4D97-AF65-F5344CB8AC3E}">
        <p14:creationId xmlns:p14="http://schemas.microsoft.com/office/powerpoint/2010/main" val="3836444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EB83C3-7E41-9AE0-7A9F-E37CFC3C91B6}"/>
              </a:ext>
            </a:extLst>
          </p:cNvPr>
          <p:cNvSpPr>
            <a:spLocks noGrp="1"/>
          </p:cNvSpPr>
          <p:nvPr>
            <p:ph type="title"/>
          </p:nvPr>
        </p:nvSpPr>
        <p:spPr>
          <a:xfrm>
            <a:off x="677334" y="1802478"/>
            <a:ext cx="8596668" cy="673916"/>
          </a:xfrm>
        </p:spPr>
        <p:txBody>
          <a:bodyPr/>
          <a:lstStyle/>
          <a:p>
            <a:r>
              <a:rPr lang="it-IT" dirty="0"/>
              <a:t>Programma dettagliato delle attività</a:t>
            </a:r>
          </a:p>
        </p:txBody>
      </p:sp>
      <p:sp>
        <p:nvSpPr>
          <p:cNvPr id="5" name="Segnaposto piè di pagina 4">
            <a:extLst>
              <a:ext uri="{FF2B5EF4-FFF2-40B4-BE49-F238E27FC236}">
                <a16:creationId xmlns:a16="http://schemas.microsoft.com/office/drawing/2014/main" id="{141D53D2-5991-978E-AFDA-58E81D9A5B36}"/>
              </a:ext>
            </a:extLst>
          </p:cNvPr>
          <p:cNvSpPr>
            <a:spLocks noGrp="1"/>
          </p:cNvSpPr>
          <p:nvPr>
            <p:ph type="ftr" sz="quarter" idx="11"/>
          </p:nvPr>
        </p:nvSpPr>
        <p:spPr>
          <a:xfrm>
            <a:off x="677334" y="6040800"/>
            <a:ext cx="8070426" cy="290167"/>
          </a:xfrm>
        </p:spPr>
        <p:txBody>
          <a:bodyPr/>
          <a:lstStyle/>
          <a:p>
            <a:r>
              <a:rPr lang="it-IT" dirty="0"/>
              <a:t>L.R. 21/2023 AVVISO PER IL SOSTEGNO A PROGETTI DI PROMOZIONE CULTURALE DI RILEVANZA REGIONALE O SOVRALOCALE – ANNO 2026</a:t>
            </a:r>
            <a:endParaRPr lang="en-US" dirty="0"/>
          </a:p>
        </p:txBody>
      </p:sp>
      <p:sp>
        <p:nvSpPr>
          <p:cNvPr id="4" name="Segnaposto contenuto 3">
            <a:extLst>
              <a:ext uri="{FF2B5EF4-FFF2-40B4-BE49-F238E27FC236}">
                <a16:creationId xmlns:a16="http://schemas.microsoft.com/office/drawing/2014/main" id="{AF3F64AF-0D83-027B-872B-7FEED3030E21}"/>
              </a:ext>
            </a:extLst>
          </p:cNvPr>
          <p:cNvSpPr>
            <a:spLocks noGrp="1"/>
          </p:cNvSpPr>
          <p:nvPr>
            <p:ph sz="half" idx="2"/>
          </p:nvPr>
        </p:nvSpPr>
        <p:spPr>
          <a:xfrm>
            <a:off x="1271013" y="2514590"/>
            <a:ext cx="7315199" cy="1393805"/>
          </a:xfrm>
        </p:spPr>
        <p:txBody>
          <a:bodyPr>
            <a:normAutofit fontScale="92500" lnSpcReduction="20000"/>
          </a:bodyPr>
          <a:lstStyle/>
          <a:p>
            <a:pPr marL="0" indent="0">
              <a:buNone/>
            </a:pPr>
            <a:r>
              <a:rPr lang="it-IT" b="1" dirty="0">
                <a:solidFill>
                  <a:schemeClr val="tx1"/>
                </a:solidFill>
              </a:rPr>
              <a:t>ALLEGATO 2</a:t>
            </a:r>
            <a:endParaRPr lang="it-IT" b="1" dirty="0"/>
          </a:p>
          <a:p>
            <a:pPr marL="0" indent="0">
              <a:buNone/>
            </a:pPr>
            <a:r>
              <a:rPr lang="it-IT" dirty="0"/>
              <a:t>PROGRAMMA DETTAGLIATO DI ATTIVITÀ 2026 </a:t>
            </a:r>
          </a:p>
          <a:p>
            <a:pPr marL="0" indent="0">
              <a:buNone/>
            </a:pPr>
            <a:r>
              <a:rPr lang="it-IT" b="1" dirty="0"/>
              <a:t>(max 3 pagine totali) </a:t>
            </a:r>
          </a:p>
          <a:p>
            <a:pPr marL="0" indent="0">
              <a:buNone/>
            </a:pPr>
            <a:r>
              <a:rPr lang="it-IT" b="1" dirty="0"/>
              <a:t>Specificare le attività inserite in domanda</a:t>
            </a:r>
          </a:p>
        </p:txBody>
      </p:sp>
      <p:sp>
        <p:nvSpPr>
          <p:cNvPr id="8" name="Rettangolo 7">
            <a:extLst>
              <a:ext uri="{FF2B5EF4-FFF2-40B4-BE49-F238E27FC236}">
                <a16:creationId xmlns:a16="http://schemas.microsoft.com/office/drawing/2014/main" id="{AF495BF8-D137-8292-1739-5AEE75B7E1A1}"/>
              </a:ext>
            </a:extLst>
          </p:cNvPr>
          <p:cNvSpPr/>
          <p:nvPr/>
        </p:nvSpPr>
        <p:spPr>
          <a:xfrm>
            <a:off x="1188718" y="4530144"/>
            <a:ext cx="7479791" cy="113550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it-IT" b="1" dirty="0">
                <a:solidFill>
                  <a:schemeClr val="tx1"/>
                </a:solidFill>
              </a:rPr>
              <a:t>ALLEGATO 3 </a:t>
            </a:r>
            <a:endParaRPr lang="it-IT" b="1" dirty="0">
              <a:solidFill>
                <a:schemeClr val="tx1">
                  <a:lumMod val="75000"/>
                  <a:lumOff val="25000"/>
                </a:schemeClr>
              </a:solidFill>
            </a:endParaRPr>
          </a:p>
          <a:p>
            <a:r>
              <a:rPr lang="it-IT" dirty="0">
                <a:solidFill>
                  <a:schemeClr val="tx1">
                    <a:lumMod val="75000"/>
                    <a:lumOff val="25000"/>
                  </a:schemeClr>
                </a:solidFill>
              </a:rPr>
              <a:t>MODELLO CURRICULUM SOGGETTI PRIVATI </a:t>
            </a:r>
            <a:r>
              <a:rPr lang="it-IT" b="1" dirty="0">
                <a:solidFill>
                  <a:schemeClr val="tx1">
                    <a:lumMod val="75000"/>
                    <a:lumOff val="25000"/>
                  </a:schemeClr>
                </a:solidFill>
              </a:rPr>
              <a:t>(max 4 pagine totali)</a:t>
            </a:r>
          </a:p>
        </p:txBody>
      </p:sp>
      <p:pic>
        <p:nvPicPr>
          <p:cNvPr id="10" name="Immagine 9">
            <a:extLst>
              <a:ext uri="{FF2B5EF4-FFF2-40B4-BE49-F238E27FC236}">
                <a16:creationId xmlns:a16="http://schemas.microsoft.com/office/drawing/2014/main" id="{055FE5A6-EFE4-D284-EA67-4B617D3B3CC6}"/>
              </a:ext>
            </a:extLst>
          </p:cNvPr>
          <p:cNvPicPr>
            <a:picLocks noChangeAspect="1"/>
          </p:cNvPicPr>
          <p:nvPr/>
        </p:nvPicPr>
        <p:blipFill>
          <a:blip r:embed="rId2"/>
          <a:stretch>
            <a:fillRect/>
          </a:stretch>
        </p:blipFill>
        <p:spPr>
          <a:xfrm>
            <a:off x="554353" y="3908395"/>
            <a:ext cx="8748518" cy="859611"/>
          </a:xfrm>
          <a:prstGeom prst="rect">
            <a:avLst/>
          </a:prstGeom>
        </p:spPr>
      </p:pic>
      <p:pic>
        <p:nvPicPr>
          <p:cNvPr id="7" name="Elemento grafico 6" descr="Occhiali 3D con riempimento a tinta unita">
            <a:extLst>
              <a:ext uri="{FF2B5EF4-FFF2-40B4-BE49-F238E27FC236}">
                <a16:creationId xmlns:a16="http://schemas.microsoft.com/office/drawing/2014/main" id="{9B7F7DC4-5762-0D04-8E9E-6BFE33F6B00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120196" y="487700"/>
            <a:ext cx="1354012" cy="1354012"/>
          </a:xfrm>
          <a:prstGeom prst="rect">
            <a:avLst/>
          </a:prstGeom>
        </p:spPr>
      </p:pic>
      <p:sp>
        <p:nvSpPr>
          <p:cNvPr id="9" name="Rettangolo 8">
            <a:extLst>
              <a:ext uri="{FF2B5EF4-FFF2-40B4-BE49-F238E27FC236}">
                <a16:creationId xmlns:a16="http://schemas.microsoft.com/office/drawing/2014/main" id="{A13FEDA4-C14B-85AD-C916-5ADEE2D77558}"/>
              </a:ext>
            </a:extLst>
          </p:cNvPr>
          <p:cNvSpPr/>
          <p:nvPr/>
        </p:nvSpPr>
        <p:spPr>
          <a:xfrm>
            <a:off x="1188718" y="759715"/>
            <a:ext cx="2641602" cy="891387"/>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a:solidFill>
                  <a:schemeClr val="accent2">
                    <a:lumMod val="75000"/>
                  </a:schemeClr>
                </a:solidFill>
                <a:highlight>
                  <a:srgbClr val="FFFF00"/>
                </a:highlight>
              </a:rPr>
              <a:t>NOVITA’</a:t>
            </a:r>
            <a:endParaRPr lang="it-IT" sz="240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highlight>
                <a:srgbClr val="FFFF00"/>
              </a:highlight>
            </a:endParaRPr>
          </a:p>
        </p:txBody>
      </p:sp>
    </p:spTree>
    <p:extLst>
      <p:ext uri="{BB962C8B-B14F-4D97-AF65-F5344CB8AC3E}">
        <p14:creationId xmlns:p14="http://schemas.microsoft.com/office/powerpoint/2010/main" val="2042252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615B8-237E-148B-B60A-90DDE63B25A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EA024D6-1DE1-FDAC-2B96-8D03C062DD76}"/>
              </a:ext>
            </a:extLst>
          </p:cNvPr>
          <p:cNvSpPr>
            <a:spLocks noGrp="1"/>
          </p:cNvSpPr>
          <p:nvPr>
            <p:ph type="title"/>
          </p:nvPr>
        </p:nvSpPr>
        <p:spPr>
          <a:xfrm>
            <a:off x="660936" y="1179150"/>
            <a:ext cx="3300646" cy="4463889"/>
          </a:xfrm>
        </p:spPr>
        <p:txBody>
          <a:bodyPr anchor="ctr">
            <a:normAutofit/>
          </a:bodyPr>
          <a:lstStyle/>
          <a:p>
            <a:r>
              <a:rPr lang="it-IT" sz="3300"/>
              <a:t>Spese ammissibili: </a:t>
            </a:r>
            <a:br>
              <a:rPr lang="it-IT" sz="3300"/>
            </a:br>
            <a:r>
              <a:rPr lang="it-IT" sz="3300"/>
              <a:t>principi generali</a:t>
            </a:r>
            <a:br>
              <a:rPr lang="it-IT" sz="3300"/>
            </a:br>
            <a:br>
              <a:rPr lang="it-IT" sz="3300"/>
            </a:br>
            <a:endParaRPr lang="it-IT" sz="3300"/>
          </a:p>
        </p:txBody>
      </p:sp>
      <p:sp>
        <p:nvSpPr>
          <p:cNvPr id="9" name="Segnaposto contenuto 8">
            <a:extLst>
              <a:ext uri="{FF2B5EF4-FFF2-40B4-BE49-F238E27FC236}">
                <a16:creationId xmlns:a16="http://schemas.microsoft.com/office/drawing/2014/main" id="{3E9649E8-A6B1-98BD-9878-840FA2C7C587}"/>
              </a:ext>
            </a:extLst>
          </p:cNvPr>
          <p:cNvSpPr>
            <a:spLocks noGrp="1"/>
          </p:cNvSpPr>
          <p:nvPr>
            <p:ph idx="1"/>
          </p:nvPr>
        </p:nvSpPr>
        <p:spPr>
          <a:xfrm>
            <a:off x="4089684" y="894945"/>
            <a:ext cx="5742213" cy="4836005"/>
          </a:xfrm>
        </p:spPr>
        <p:txBody>
          <a:bodyPr anchor="ctr">
            <a:noAutofit/>
          </a:bodyPr>
          <a:lstStyle/>
          <a:p>
            <a:pPr marL="0" indent="0">
              <a:lnSpc>
                <a:spcPct val="90000"/>
              </a:lnSpc>
              <a:buNone/>
            </a:pPr>
            <a:r>
              <a:rPr lang="it-IT"/>
              <a:t>SONO AMMISSIBILI LE SPESE:</a:t>
            </a:r>
            <a:endParaRPr lang="it-IT" u="sng"/>
          </a:p>
          <a:p>
            <a:pPr>
              <a:lnSpc>
                <a:spcPct val="90000"/>
              </a:lnSpc>
            </a:pPr>
            <a:r>
              <a:rPr lang="it-IT"/>
              <a:t>Direttamente imputabili e funzionali alla realizzazione del progetto</a:t>
            </a:r>
          </a:p>
          <a:p>
            <a:pPr>
              <a:lnSpc>
                <a:spcPct val="90000"/>
              </a:lnSpc>
            </a:pPr>
            <a:r>
              <a:rPr lang="it-IT"/>
              <a:t>Rientranti nelle tipologie previste al par. 5 dell’Avviso</a:t>
            </a:r>
          </a:p>
          <a:p>
            <a:pPr>
              <a:lnSpc>
                <a:spcPct val="90000"/>
              </a:lnSpc>
            </a:pPr>
            <a:r>
              <a:rPr lang="it-IT"/>
              <a:t>Sostenute esclusivamente dal beneficiario, per i progetti in forma singola, o dai Comuni aderenti alla rete nel caso di progetti in forma associata</a:t>
            </a:r>
          </a:p>
          <a:p>
            <a:pPr>
              <a:lnSpc>
                <a:spcPct val="90000"/>
              </a:lnSpc>
            </a:pPr>
            <a:r>
              <a:rPr lang="it-IT"/>
              <a:t>Riferite esclusivamente ad attività di progetto svolte nel 2026</a:t>
            </a:r>
          </a:p>
          <a:p>
            <a:pPr>
              <a:lnSpc>
                <a:spcPct val="90000"/>
              </a:lnSpc>
            </a:pPr>
            <a:r>
              <a:rPr lang="it-IT"/>
              <a:t>Documentate da giustificativi fiscalmente validi previsti dall’Avviso</a:t>
            </a:r>
          </a:p>
          <a:p>
            <a:pPr marL="0" indent="0">
              <a:lnSpc>
                <a:spcPct val="90000"/>
              </a:lnSpc>
              <a:buNone/>
            </a:pPr>
            <a:endParaRPr lang="it-IT" sz="800" u="sng"/>
          </a:p>
          <a:p>
            <a:pPr marL="0" indent="0">
              <a:lnSpc>
                <a:spcPct val="90000"/>
              </a:lnSpc>
              <a:buNone/>
            </a:pPr>
            <a:r>
              <a:rPr lang="it-IT" u="sng"/>
              <a:t>NB: ATTENZIONE A PAR. 5 DELL’AVVISO E ALLE «LINEE GUIDA PER LA RENDICONTAZIONE»</a:t>
            </a:r>
          </a:p>
        </p:txBody>
      </p:sp>
      <p:sp>
        <p:nvSpPr>
          <p:cNvPr id="8" name="Segnaposto piè di pagina 7">
            <a:extLst>
              <a:ext uri="{FF2B5EF4-FFF2-40B4-BE49-F238E27FC236}">
                <a16:creationId xmlns:a16="http://schemas.microsoft.com/office/drawing/2014/main" id="{A233334C-423F-3AB1-F23B-C1E4BD915630}"/>
              </a:ext>
            </a:extLst>
          </p:cNvPr>
          <p:cNvSpPr>
            <a:spLocks noGrp="1"/>
          </p:cNvSpPr>
          <p:nvPr>
            <p:ph type="ftr" sz="quarter" idx="11"/>
          </p:nvPr>
        </p:nvSpPr>
        <p:spPr>
          <a:xfrm>
            <a:off x="676800" y="6041362"/>
            <a:ext cx="9274267" cy="365125"/>
          </a:xfrm>
        </p:spPr>
        <p:txBody>
          <a:bodyPr>
            <a:normAutofit/>
          </a:bodyPr>
          <a:lstStyle/>
          <a:p>
            <a:pPr>
              <a:lnSpc>
                <a:spcPct val="90000"/>
              </a:lnSpc>
              <a:spcAft>
                <a:spcPts val="600"/>
              </a:spcAft>
            </a:pPr>
            <a:r>
              <a:rPr lang="it-IT"/>
              <a:t>L.R. 21/2023 AVVISO PER IL SOSTEGNO A PROGETTI DI PROMOZIONE CULTURALE DI RILEVANZA REGIONALE O SOVRALOCALE – ANNO 2026</a:t>
            </a:r>
            <a:endParaRPr lang="en-US"/>
          </a:p>
        </p:txBody>
      </p:sp>
    </p:spTree>
    <p:extLst>
      <p:ext uri="{BB962C8B-B14F-4D97-AF65-F5344CB8AC3E}">
        <p14:creationId xmlns:p14="http://schemas.microsoft.com/office/powerpoint/2010/main" val="2508837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01DE9-485C-5F2B-39AE-C751D35F19A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6A5F152-F8F9-0A16-7CD5-D46C61537EBE}"/>
              </a:ext>
            </a:extLst>
          </p:cNvPr>
          <p:cNvSpPr>
            <a:spLocks noGrp="1"/>
          </p:cNvSpPr>
          <p:nvPr>
            <p:ph type="title"/>
          </p:nvPr>
        </p:nvSpPr>
        <p:spPr>
          <a:xfrm>
            <a:off x="1043950" y="1179151"/>
            <a:ext cx="2623175" cy="4463889"/>
          </a:xfrm>
        </p:spPr>
        <p:txBody>
          <a:bodyPr anchor="ctr">
            <a:normAutofit/>
          </a:bodyPr>
          <a:lstStyle/>
          <a:p>
            <a:r>
              <a:rPr lang="it-IT" sz="3300"/>
              <a:t>Spese ammissibili</a:t>
            </a:r>
            <a:br>
              <a:rPr lang="it-IT" sz="3300"/>
            </a:br>
            <a:r>
              <a:rPr lang="it-IT" sz="3300"/>
              <a:t>SOGGETTI PUBBLICI</a:t>
            </a:r>
          </a:p>
        </p:txBody>
      </p:sp>
      <p:sp>
        <p:nvSpPr>
          <p:cNvPr id="9" name="Segnaposto contenuto 8">
            <a:extLst>
              <a:ext uri="{FF2B5EF4-FFF2-40B4-BE49-F238E27FC236}">
                <a16:creationId xmlns:a16="http://schemas.microsoft.com/office/drawing/2014/main" id="{22BDB987-27F1-0E56-E146-9338EC6F52DE}"/>
              </a:ext>
            </a:extLst>
          </p:cNvPr>
          <p:cNvSpPr>
            <a:spLocks noGrp="1"/>
          </p:cNvSpPr>
          <p:nvPr>
            <p:ph idx="1"/>
          </p:nvPr>
        </p:nvSpPr>
        <p:spPr>
          <a:xfrm>
            <a:off x="3779293" y="828675"/>
            <a:ext cx="5955258" cy="5212687"/>
          </a:xfrm>
        </p:spPr>
        <p:txBody>
          <a:bodyPr anchor="ctr">
            <a:normAutofit lnSpcReduction="10000"/>
          </a:bodyPr>
          <a:lstStyle/>
          <a:p>
            <a:pPr>
              <a:lnSpc>
                <a:spcPct val="90000"/>
              </a:lnSpc>
            </a:pPr>
            <a:r>
              <a:rPr lang="it-IT" u="sng">
                <a:solidFill>
                  <a:schemeClr val="tx1"/>
                </a:solidFill>
              </a:rPr>
              <a:t>Pubblicità e promozione</a:t>
            </a:r>
          </a:p>
          <a:p>
            <a:pPr>
              <a:lnSpc>
                <a:spcPct val="90000"/>
              </a:lnSpc>
            </a:pPr>
            <a:r>
              <a:rPr lang="it-IT" u="sng">
                <a:solidFill>
                  <a:schemeClr val="tx1"/>
                </a:solidFill>
              </a:rPr>
              <a:t>Affitto spazi e allestimenti</a:t>
            </a:r>
          </a:p>
          <a:p>
            <a:pPr>
              <a:lnSpc>
                <a:spcPct val="90000"/>
              </a:lnSpc>
            </a:pPr>
            <a:r>
              <a:rPr lang="it-IT" u="sng">
                <a:solidFill>
                  <a:schemeClr val="tx1"/>
                </a:solidFill>
              </a:rPr>
              <a:t>Service e noleggi</a:t>
            </a:r>
          </a:p>
          <a:p>
            <a:pPr>
              <a:lnSpc>
                <a:spcPct val="90000"/>
              </a:lnSpc>
            </a:pPr>
            <a:r>
              <a:rPr lang="it-IT" u="sng">
                <a:solidFill>
                  <a:schemeClr val="tx1"/>
                </a:solidFill>
              </a:rPr>
              <a:t>Compensi </a:t>
            </a:r>
          </a:p>
          <a:p>
            <a:pPr>
              <a:lnSpc>
                <a:spcPct val="90000"/>
              </a:lnSpc>
            </a:pPr>
            <a:r>
              <a:rPr lang="it-IT" u="sng">
                <a:solidFill>
                  <a:schemeClr val="tx1"/>
                </a:solidFill>
              </a:rPr>
              <a:t>Ospitalità (max 20%) </a:t>
            </a:r>
          </a:p>
          <a:p>
            <a:pPr>
              <a:lnSpc>
                <a:spcPct val="90000"/>
              </a:lnSpc>
            </a:pPr>
            <a:r>
              <a:rPr lang="it-IT" u="sng">
                <a:solidFill>
                  <a:schemeClr val="tx1"/>
                </a:solidFill>
              </a:rPr>
              <a:t>Spese di viaggio relatori</a:t>
            </a:r>
          </a:p>
          <a:p>
            <a:pPr>
              <a:lnSpc>
                <a:spcPct val="90000"/>
              </a:lnSpc>
            </a:pPr>
            <a:r>
              <a:rPr lang="it-IT" u="sng">
                <a:solidFill>
                  <a:schemeClr val="tx1"/>
                </a:solidFill>
              </a:rPr>
              <a:t>Spese di rappresentanza (max 5%)</a:t>
            </a:r>
          </a:p>
          <a:p>
            <a:pPr>
              <a:lnSpc>
                <a:spcPct val="90000"/>
              </a:lnSpc>
            </a:pPr>
            <a:r>
              <a:rPr lang="it-IT" u="sng">
                <a:solidFill>
                  <a:schemeClr val="tx1"/>
                </a:solidFill>
              </a:rPr>
              <a:t>Diritti d’autore/Siae</a:t>
            </a:r>
          </a:p>
          <a:p>
            <a:pPr>
              <a:lnSpc>
                <a:spcPct val="90000"/>
              </a:lnSpc>
            </a:pPr>
            <a:r>
              <a:rPr lang="it-IT" u="sng">
                <a:solidFill>
                  <a:schemeClr val="tx1"/>
                </a:solidFill>
              </a:rPr>
              <a:t>Spese assicurative</a:t>
            </a:r>
          </a:p>
          <a:p>
            <a:pPr>
              <a:lnSpc>
                <a:spcPct val="90000"/>
              </a:lnSpc>
            </a:pPr>
            <a:r>
              <a:rPr lang="it-IT" u="sng">
                <a:solidFill>
                  <a:schemeClr val="tx1"/>
                </a:solidFill>
              </a:rPr>
              <a:t>Contributi ad associazioni per fasi di realizzazione</a:t>
            </a:r>
          </a:p>
          <a:p>
            <a:pPr marL="0" indent="0">
              <a:lnSpc>
                <a:spcPct val="90000"/>
              </a:lnSpc>
              <a:buNone/>
            </a:pPr>
            <a:endParaRPr lang="it-IT" sz="1600">
              <a:solidFill>
                <a:schemeClr val="accent1"/>
              </a:solidFill>
            </a:endParaRPr>
          </a:p>
          <a:p>
            <a:pPr>
              <a:lnSpc>
                <a:spcPct val="90000"/>
              </a:lnSpc>
            </a:pPr>
            <a:r>
              <a:rPr lang="it-IT" u="sng">
                <a:solidFill>
                  <a:schemeClr val="accent1"/>
                </a:solidFill>
              </a:rPr>
              <a:t>NO SPESE GENERALI E DIPENDENTI DELL’ENTE </a:t>
            </a:r>
          </a:p>
          <a:p>
            <a:pPr>
              <a:lnSpc>
                <a:spcPct val="90000"/>
              </a:lnSpc>
            </a:pPr>
            <a:r>
              <a:rPr lang="it-IT" sz="2000">
                <a:solidFill>
                  <a:schemeClr val="tx1"/>
                </a:solidFill>
              </a:rPr>
              <a:t>NO spese </a:t>
            </a:r>
            <a:r>
              <a:rPr lang="it-IT">
                <a:solidFill>
                  <a:schemeClr val="tx1"/>
                </a:solidFill>
              </a:rPr>
              <a:t>per ACQUISTO BENI DUREVOLI, punto ristoro, manutenzione ordinaria e straordinaria immobili</a:t>
            </a:r>
            <a:endParaRPr lang="it-IT" u="sng"/>
          </a:p>
          <a:p>
            <a:pPr>
              <a:lnSpc>
                <a:spcPct val="90000"/>
              </a:lnSpc>
            </a:pPr>
            <a:endParaRPr lang="it-IT" u="sng"/>
          </a:p>
        </p:txBody>
      </p:sp>
      <p:sp>
        <p:nvSpPr>
          <p:cNvPr id="8" name="Segnaposto piè di pagina 7">
            <a:extLst>
              <a:ext uri="{FF2B5EF4-FFF2-40B4-BE49-F238E27FC236}">
                <a16:creationId xmlns:a16="http://schemas.microsoft.com/office/drawing/2014/main" id="{9447D22F-424C-7E13-F912-078AB794E434}"/>
              </a:ext>
            </a:extLst>
          </p:cNvPr>
          <p:cNvSpPr>
            <a:spLocks noGrp="1"/>
          </p:cNvSpPr>
          <p:nvPr>
            <p:ph type="ftr" sz="quarter" idx="11"/>
          </p:nvPr>
        </p:nvSpPr>
        <p:spPr>
          <a:xfrm>
            <a:off x="676800" y="6041362"/>
            <a:ext cx="9274267" cy="365125"/>
          </a:xfrm>
        </p:spPr>
        <p:txBody>
          <a:bodyPr>
            <a:normAutofit/>
          </a:bodyPr>
          <a:lstStyle/>
          <a:p>
            <a:pPr>
              <a:lnSpc>
                <a:spcPct val="90000"/>
              </a:lnSpc>
              <a:spcAft>
                <a:spcPts val="600"/>
              </a:spcAft>
            </a:pPr>
            <a:r>
              <a:rPr lang="it-IT"/>
              <a:t>L.R. 21/2023 AVVISO PER IL SOSTEGNO A PROGETTI DI PROMOZIONE CULTURALE DI RILEVANZA REGIONALE O SOVRALOCALE – ANNO 2026</a:t>
            </a:r>
            <a:endParaRPr lang="en-US"/>
          </a:p>
        </p:txBody>
      </p:sp>
    </p:spTree>
    <p:extLst>
      <p:ext uri="{BB962C8B-B14F-4D97-AF65-F5344CB8AC3E}">
        <p14:creationId xmlns:p14="http://schemas.microsoft.com/office/powerpoint/2010/main" val="3308805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DB22E-A5A4-1FF8-D43F-080B9ACBD67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182E71F-1A40-D438-2620-23B4292481AF}"/>
              </a:ext>
            </a:extLst>
          </p:cNvPr>
          <p:cNvSpPr>
            <a:spLocks noGrp="1"/>
          </p:cNvSpPr>
          <p:nvPr>
            <p:ph type="title"/>
          </p:nvPr>
        </p:nvSpPr>
        <p:spPr>
          <a:xfrm>
            <a:off x="1043950" y="1179151"/>
            <a:ext cx="2366225" cy="4463889"/>
          </a:xfrm>
        </p:spPr>
        <p:txBody>
          <a:bodyPr anchor="ctr">
            <a:normAutofit/>
          </a:bodyPr>
          <a:lstStyle/>
          <a:p>
            <a:r>
              <a:rPr lang="it-IT" sz="3300"/>
              <a:t>Spese ammissibili</a:t>
            </a:r>
            <a:br>
              <a:rPr lang="it-IT" sz="3300"/>
            </a:br>
            <a:r>
              <a:rPr lang="it-IT" sz="3300"/>
              <a:t>SOGGETTI PRIVATI</a:t>
            </a:r>
          </a:p>
        </p:txBody>
      </p:sp>
      <p:sp>
        <p:nvSpPr>
          <p:cNvPr id="9" name="Segnaposto contenuto 8">
            <a:extLst>
              <a:ext uri="{FF2B5EF4-FFF2-40B4-BE49-F238E27FC236}">
                <a16:creationId xmlns:a16="http://schemas.microsoft.com/office/drawing/2014/main" id="{3824EE04-9F99-1770-5A6D-3176567334BD}"/>
              </a:ext>
            </a:extLst>
          </p:cNvPr>
          <p:cNvSpPr>
            <a:spLocks noGrp="1"/>
          </p:cNvSpPr>
          <p:nvPr>
            <p:ph idx="1"/>
          </p:nvPr>
        </p:nvSpPr>
        <p:spPr>
          <a:xfrm>
            <a:off x="3752850" y="451514"/>
            <a:ext cx="5919656" cy="5479504"/>
          </a:xfrm>
        </p:spPr>
        <p:txBody>
          <a:bodyPr anchor="ctr">
            <a:normAutofit fontScale="92500" lnSpcReduction="20000"/>
          </a:bodyPr>
          <a:lstStyle/>
          <a:p>
            <a:pPr>
              <a:lnSpc>
                <a:spcPct val="90000"/>
              </a:lnSpc>
            </a:pPr>
            <a:r>
              <a:rPr lang="it-IT" u="sng">
                <a:solidFill>
                  <a:schemeClr val="tx1"/>
                </a:solidFill>
              </a:rPr>
              <a:t>Spese generali (max 20%)</a:t>
            </a:r>
          </a:p>
          <a:p>
            <a:pPr>
              <a:lnSpc>
                <a:spcPct val="90000"/>
              </a:lnSpc>
            </a:pPr>
            <a:r>
              <a:rPr lang="it-IT" u="sng">
                <a:solidFill>
                  <a:schemeClr val="tx1"/>
                </a:solidFill>
              </a:rPr>
              <a:t>Pubblicità e promozione</a:t>
            </a:r>
          </a:p>
          <a:p>
            <a:pPr>
              <a:lnSpc>
                <a:spcPct val="90000"/>
              </a:lnSpc>
            </a:pPr>
            <a:r>
              <a:rPr lang="it-IT" u="sng">
                <a:solidFill>
                  <a:schemeClr val="tx1"/>
                </a:solidFill>
              </a:rPr>
              <a:t>Affitto spazi e allestimenti</a:t>
            </a:r>
          </a:p>
          <a:p>
            <a:pPr>
              <a:lnSpc>
                <a:spcPct val="90000"/>
              </a:lnSpc>
            </a:pPr>
            <a:r>
              <a:rPr lang="it-IT" u="sng">
                <a:solidFill>
                  <a:schemeClr val="tx1"/>
                </a:solidFill>
              </a:rPr>
              <a:t>Service e noleggi</a:t>
            </a:r>
          </a:p>
          <a:p>
            <a:pPr>
              <a:lnSpc>
                <a:spcPct val="90000"/>
              </a:lnSpc>
            </a:pPr>
            <a:r>
              <a:rPr lang="it-IT" u="sng">
                <a:solidFill>
                  <a:schemeClr val="tx1"/>
                </a:solidFill>
              </a:rPr>
              <a:t>Compensi </a:t>
            </a:r>
          </a:p>
          <a:p>
            <a:pPr>
              <a:lnSpc>
                <a:spcPct val="90000"/>
              </a:lnSpc>
            </a:pPr>
            <a:r>
              <a:rPr lang="it-IT" u="sng">
                <a:solidFill>
                  <a:schemeClr val="tx1"/>
                </a:solidFill>
              </a:rPr>
              <a:t>Ospitalità (max 20%) </a:t>
            </a:r>
          </a:p>
          <a:p>
            <a:pPr>
              <a:lnSpc>
                <a:spcPct val="90000"/>
              </a:lnSpc>
            </a:pPr>
            <a:r>
              <a:rPr lang="it-IT" u="sng">
                <a:solidFill>
                  <a:schemeClr val="tx1"/>
                </a:solidFill>
              </a:rPr>
              <a:t>Spese di viaggio relatori</a:t>
            </a:r>
          </a:p>
          <a:p>
            <a:pPr>
              <a:lnSpc>
                <a:spcPct val="90000"/>
              </a:lnSpc>
            </a:pPr>
            <a:r>
              <a:rPr lang="it-IT" u="sng">
                <a:solidFill>
                  <a:schemeClr val="tx1"/>
                </a:solidFill>
              </a:rPr>
              <a:t>Spese di rappresentanza (max 5%)</a:t>
            </a:r>
          </a:p>
          <a:p>
            <a:pPr>
              <a:lnSpc>
                <a:spcPct val="90000"/>
              </a:lnSpc>
            </a:pPr>
            <a:r>
              <a:rPr lang="it-IT" u="sng">
                <a:solidFill>
                  <a:schemeClr val="tx1"/>
                </a:solidFill>
              </a:rPr>
              <a:t>Diritti d’autore/Siae</a:t>
            </a:r>
          </a:p>
          <a:p>
            <a:pPr>
              <a:lnSpc>
                <a:spcPct val="90000"/>
              </a:lnSpc>
            </a:pPr>
            <a:r>
              <a:rPr lang="it-IT" u="sng">
                <a:solidFill>
                  <a:schemeClr val="tx1"/>
                </a:solidFill>
              </a:rPr>
              <a:t>Spese assicurative</a:t>
            </a:r>
          </a:p>
          <a:p>
            <a:pPr>
              <a:lnSpc>
                <a:spcPct val="90000"/>
              </a:lnSpc>
            </a:pPr>
            <a:r>
              <a:rPr lang="it-IT" u="sng">
                <a:solidFill>
                  <a:schemeClr val="tx1"/>
                </a:solidFill>
              </a:rPr>
              <a:t>Rimborso chilometrico (max 800 euro)</a:t>
            </a:r>
          </a:p>
          <a:p>
            <a:pPr>
              <a:lnSpc>
                <a:spcPct val="90000"/>
              </a:lnSpc>
            </a:pPr>
            <a:r>
              <a:rPr lang="it-IT" u="sng">
                <a:solidFill>
                  <a:schemeClr val="tx1"/>
                </a:solidFill>
              </a:rPr>
              <a:t>Occupazioni suolo e permessi</a:t>
            </a:r>
          </a:p>
          <a:p>
            <a:pPr marL="0" indent="0">
              <a:lnSpc>
                <a:spcPct val="90000"/>
              </a:lnSpc>
              <a:buNone/>
            </a:pPr>
            <a:endParaRPr lang="it-IT" sz="1200" u="sng"/>
          </a:p>
          <a:p>
            <a:pPr>
              <a:lnSpc>
                <a:spcPct val="90000"/>
              </a:lnSpc>
            </a:pPr>
            <a:r>
              <a:rPr lang="it-IT" u="sng">
                <a:solidFill>
                  <a:schemeClr val="accent1"/>
                </a:solidFill>
              </a:rPr>
              <a:t>NO CONTRIBUTI, EROGAZIONI LIBERALI, TESSERE ASSOCIATIVE</a:t>
            </a:r>
          </a:p>
          <a:p>
            <a:pPr>
              <a:lnSpc>
                <a:spcPct val="90000"/>
              </a:lnSpc>
            </a:pPr>
            <a:r>
              <a:rPr lang="it-IT" sz="2000">
                <a:solidFill>
                  <a:schemeClr val="tx1"/>
                </a:solidFill>
              </a:rPr>
              <a:t>NO spese </a:t>
            </a:r>
            <a:r>
              <a:rPr lang="it-IT">
                <a:solidFill>
                  <a:schemeClr val="tx1"/>
                </a:solidFill>
              </a:rPr>
              <a:t>per ACQUISTO BENI DUREVOLI, punto ristoro,  manutenzione ordinaria e straordinaria immobili</a:t>
            </a:r>
            <a:endParaRPr lang="it-IT" u="sng"/>
          </a:p>
        </p:txBody>
      </p:sp>
      <p:sp>
        <p:nvSpPr>
          <p:cNvPr id="8" name="Segnaposto piè di pagina 7">
            <a:extLst>
              <a:ext uri="{FF2B5EF4-FFF2-40B4-BE49-F238E27FC236}">
                <a16:creationId xmlns:a16="http://schemas.microsoft.com/office/drawing/2014/main" id="{BD6D6A0E-73A2-CCF5-FB6E-D557113196DE}"/>
              </a:ext>
            </a:extLst>
          </p:cNvPr>
          <p:cNvSpPr>
            <a:spLocks noGrp="1"/>
          </p:cNvSpPr>
          <p:nvPr>
            <p:ph type="ftr" sz="quarter" idx="11"/>
          </p:nvPr>
        </p:nvSpPr>
        <p:spPr>
          <a:xfrm>
            <a:off x="676800" y="6041362"/>
            <a:ext cx="9229002" cy="365125"/>
          </a:xfrm>
        </p:spPr>
        <p:txBody>
          <a:bodyPr>
            <a:normAutofit/>
          </a:bodyPr>
          <a:lstStyle/>
          <a:p>
            <a:pPr>
              <a:lnSpc>
                <a:spcPct val="90000"/>
              </a:lnSpc>
              <a:spcAft>
                <a:spcPts val="600"/>
              </a:spcAft>
            </a:pPr>
            <a:r>
              <a:rPr lang="it-IT"/>
              <a:t>L.R. 21/2023 AVVISO PER IL SOSTEGNO A PROGETTI DI PROMOZIONE CULTURALE DI RILEVANZA REGIONALE O SOVRALOCALE – ANNO 2026</a:t>
            </a:r>
            <a:endParaRPr lang="en-US"/>
          </a:p>
        </p:txBody>
      </p:sp>
    </p:spTree>
    <p:extLst>
      <p:ext uri="{BB962C8B-B14F-4D97-AF65-F5344CB8AC3E}">
        <p14:creationId xmlns:p14="http://schemas.microsoft.com/office/powerpoint/2010/main" val="3046605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ADD784-1CBB-DC36-E00F-2139B7941BFD}"/>
              </a:ext>
            </a:extLst>
          </p:cNvPr>
          <p:cNvSpPr>
            <a:spLocks noGrp="1"/>
          </p:cNvSpPr>
          <p:nvPr>
            <p:ph type="title"/>
          </p:nvPr>
        </p:nvSpPr>
        <p:spPr>
          <a:xfrm>
            <a:off x="676800" y="262303"/>
            <a:ext cx="8596667" cy="504832"/>
          </a:xfrm>
        </p:spPr>
        <p:txBody>
          <a:bodyPr/>
          <a:lstStyle/>
          <a:p>
            <a:r>
              <a:rPr lang="it-IT" b="1"/>
              <a:t>CRITERI DI VALUTAZIONE</a:t>
            </a:r>
          </a:p>
        </p:txBody>
      </p:sp>
      <p:sp>
        <p:nvSpPr>
          <p:cNvPr id="5" name="Segnaposto piè di pagina 4">
            <a:extLst>
              <a:ext uri="{FF2B5EF4-FFF2-40B4-BE49-F238E27FC236}">
                <a16:creationId xmlns:a16="http://schemas.microsoft.com/office/drawing/2014/main" id="{FB89FFB2-BBC3-8C63-0CFA-B57BBBC55FAF}"/>
              </a:ext>
            </a:extLst>
          </p:cNvPr>
          <p:cNvSpPr>
            <a:spLocks noGrp="1"/>
          </p:cNvSpPr>
          <p:nvPr>
            <p:ph type="ftr" sz="quarter" idx="11"/>
          </p:nvPr>
        </p:nvSpPr>
        <p:spPr>
          <a:xfrm>
            <a:off x="676800" y="6041361"/>
            <a:ext cx="7199928" cy="365125"/>
          </a:xfrm>
        </p:spPr>
        <p:txBody>
          <a:bodyPr/>
          <a:lstStyle/>
          <a:p>
            <a:r>
              <a:rPr lang="it-IT"/>
              <a:t>L.R. 21/2023 AVVISO PER IL SOSTEGNO A PROGETTI DI PROMOZIONE CULTURALE DI RILEVANZA REGIONALE O SOVRALOCALE – ANNO 2026</a:t>
            </a:r>
            <a:endParaRPr lang="en-US"/>
          </a:p>
        </p:txBody>
      </p:sp>
      <p:sp>
        <p:nvSpPr>
          <p:cNvPr id="6" name="CasellaDiTesto 5">
            <a:extLst>
              <a:ext uri="{FF2B5EF4-FFF2-40B4-BE49-F238E27FC236}">
                <a16:creationId xmlns:a16="http://schemas.microsoft.com/office/drawing/2014/main" id="{7DFBB1C7-B83E-027B-B4F7-40F06F01E926}"/>
              </a:ext>
            </a:extLst>
          </p:cNvPr>
          <p:cNvSpPr txBox="1"/>
          <p:nvPr/>
        </p:nvSpPr>
        <p:spPr>
          <a:xfrm>
            <a:off x="4975132" y="894839"/>
            <a:ext cx="3674377" cy="646331"/>
          </a:xfrm>
          <a:prstGeom prst="rect">
            <a:avLst/>
          </a:prstGeom>
          <a:noFill/>
        </p:spPr>
        <p:txBody>
          <a:bodyPr wrap="square" rtlCol="0">
            <a:spAutoFit/>
          </a:bodyPr>
          <a:lstStyle/>
          <a:p>
            <a:r>
              <a:rPr lang="it-IT" b="1"/>
              <a:t>Progetti presentati da Comuni e Unioni di Comuni</a:t>
            </a:r>
          </a:p>
        </p:txBody>
      </p:sp>
      <p:sp>
        <p:nvSpPr>
          <p:cNvPr id="7" name="CasellaDiTesto 6">
            <a:extLst>
              <a:ext uri="{FF2B5EF4-FFF2-40B4-BE49-F238E27FC236}">
                <a16:creationId xmlns:a16="http://schemas.microsoft.com/office/drawing/2014/main" id="{936FE1E8-182E-FEB5-9588-FF3D83966643}"/>
              </a:ext>
            </a:extLst>
          </p:cNvPr>
          <p:cNvSpPr txBox="1"/>
          <p:nvPr/>
        </p:nvSpPr>
        <p:spPr>
          <a:xfrm>
            <a:off x="677333" y="871235"/>
            <a:ext cx="3674377" cy="646331"/>
          </a:xfrm>
          <a:prstGeom prst="rect">
            <a:avLst/>
          </a:prstGeom>
          <a:noFill/>
        </p:spPr>
        <p:txBody>
          <a:bodyPr wrap="square" rtlCol="0">
            <a:spAutoFit/>
          </a:bodyPr>
          <a:lstStyle/>
          <a:p>
            <a:r>
              <a:rPr lang="it-IT" b="1"/>
              <a:t>Progetti presentati da APS, ODV, ETS e Fondazioni</a:t>
            </a:r>
          </a:p>
        </p:txBody>
      </p:sp>
      <p:sp>
        <p:nvSpPr>
          <p:cNvPr id="8" name="CasellaDiTesto 7">
            <a:extLst>
              <a:ext uri="{FF2B5EF4-FFF2-40B4-BE49-F238E27FC236}">
                <a16:creationId xmlns:a16="http://schemas.microsoft.com/office/drawing/2014/main" id="{C35A6E26-FCEC-DEAE-8558-3E12A39F1E51}"/>
              </a:ext>
            </a:extLst>
          </p:cNvPr>
          <p:cNvSpPr txBox="1"/>
          <p:nvPr/>
        </p:nvSpPr>
        <p:spPr>
          <a:xfrm>
            <a:off x="677333" y="1604200"/>
            <a:ext cx="3674377" cy="3801041"/>
          </a:xfrm>
          <a:prstGeom prst="rect">
            <a:avLst/>
          </a:prstGeom>
          <a:noFill/>
        </p:spPr>
        <p:txBody>
          <a:bodyPr wrap="square" lIns="91440" tIns="45720" rIns="91440" bIns="45720" rtlCol="0" anchor="t">
            <a:spAutoFit/>
          </a:bodyPr>
          <a:lstStyle/>
          <a:p>
            <a:pPr marL="285750" indent="-285750">
              <a:spcAft>
                <a:spcPts val="600"/>
              </a:spcAft>
              <a:buClr>
                <a:schemeClr val="accent1"/>
              </a:buClr>
              <a:buFont typeface="Wingdings" panose="05000000000000000000" pitchFamily="2" charset="2"/>
              <a:buChar char="ü"/>
            </a:pPr>
            <a:r>
              <a:rPr lang="it-IT" b="1">
                <a:solidFill>
                  <a:schemeClr val="dk1"/>
                </a:solidFill>
                <a:latin typeface="Calibri" panose="020F0502020204030204" pitchFamily="34" charset="0"/>
                <a:ea typeface="Calibri" panose="020F0502020204030204" pitchFamily="34" charset="0"/>
                <a:cs typeface="Calibri" panose="020F0502020204030204" pitchFamily="34" charset="0"/>
              </a:rPr>
              <a:t>RISPONDENZA AGLI OBIETTIVI </a:t>
            </a:r>
            <a:r>
              <a:rPr lang="it-IT"/>
              <a:t>(max 44 punti) </a:t>
            </a:r>
          </a:p>
          <a:p>
            <a:pPr marL="285750" indent="-285750">
              <a:spcAft>
                <a:spcPts val="600"/>
              </a:spcAft>
              <a:buClr>
                <a:schemeClr val="accent1"/>
              </a:buClr>
              <a:buFont typeface="Wingdings" panose="05000000000000000000" pitchFamily="2" charset="2"/>
              <a:buChar char="ü"/>
            </a:pPr>
            <a:r>
              <a:rPr lang="it-IT" b="1">
                <a:solidFill>
                  <a:schemeClr val="dk1"/>
                </a:solidFill>
                <a:latin typeface="Calibri" panose="020F0502020204030204" pitchFamily="34" charset="0"/>
                <a:ea typeface="Calibri" panose="020F0502020204030204" pitchFamily="34" charset="0"/>
                <a:cs typeface="Calibri" panose="020F0502020204030204" pitchFamily="34" charset="0"/>
              </a:rPr>
              <a:t>QUALITA’ PROGETTUALE </a:t>
            </a:r>
            <a:r>
              <a:rPr lang="it-IT"/>
              <a:t>(max 26 punti)</a:t>
            </a:r>
          </a:p>
          <a:p>
            <a:pPr marL="285750" indent="-285750">
              <a:spcAft>
                <a:spcPts val="600"/>
              </a:spcAft>
              <a:buClr>
                <a:schemeClr val="accent1"/>
              </a:buClr>
              <a:buFont typeface="Wingdings" panose="05000000000000000000" pitchFamily="2" charset="2"/>
              <a:buChar char="ü"/>
            </a:pPr>
            <a:r>
              <a:rPr lang="it-IT" b="1">
                <a:solidFill>
                  <a:schemeClr val="dk1"/>
                </a:solidFill>
                <a:latin typeface="Calibri" panose="020F0502020204030204" pitchFamily="34" charset="0"/>
                <a:ea typeface="Calibri" panose="020F0502020204030204" pitchFamily="34" charset="0"/>
                <a:cs typeface="Calibri" panose="020F0502020204030204" pitchFamily="34" charset="0"/>
              </a:rPr>
              <a:t>CAPACITA’ DI CREARE SINERGIE COL TERRITORIO </a:t>
            </a:r>
            <a:r>
              <a:rPr lang="it-IT"/>
              <a:t>(max 11 punti)</a:t>
            </a:r>
          </a:p>
          <a:p>
            <a:pPr marL="285750" indent="-285750">
              <a:spcAft>
                <a:spcPts val="600"/>
              </a:spcAft>
              <a:buClr>
                <a:schemeClr val="accent1"/>
              </a:buClr>
              <a:buFont typeface="Wingdings" panose="05000000000000000000" pitchFamily="2" charset="2"/>
              <a:buChar char="ü"/>
            </a:pPr>
            <a:r>
              <a:rPr lang="it-IT" b="1">
                <a:solidFill>
                  <a:schemeClr val="dk1"/>
                </a:solidFill>
                <a:latin typeface="Calibri" panose="020F0502020204030204" pitchFamily="34" charset="0"/>
                <a:ea typeface="Calibri" panose="020F0502020204030204" pitchFamily="34" charset="0"/>
                <a:cs typeface="Calibri" panose="020F0502020204030204" pitchFamily="34" charset="0"/>
              </a:rPr>
              <a:t>COMPETENZA ED ESPERIENZA DEL SOGGETTO PROPONENTE </a:t>
            </a:r>
            <a:r>
              <a:rPr lang="it-IT"/>
              <a:t>(max 7 punti)</a:t>
            </a:r>
          </a:p>
          <a:p>
            <a:pPr marL="285750" indent="-285750">
              <a:spcAft>
                <a:spcPts val="600"/>
              </a:spcAft>
              <a:buClr>
                <a:schemeClr val="accent1"/>
              </a:buClr>
              <a:buFont typeface="Wingdings" panose="05000000000000000000" pitchFamily="2" charset="2"/>
              <a:buChar char="ü"/>
            </a:pPr>
            <a:r>
              <a:rPr lang="it-IT" b="1">
                <a:solidFill>
                  <a:schemeClr val="dk1"/>
                </a:solidFill>
                <a:latin typeface="Calibri" panose="020F0502020204030204" pitchFamily="34" charset="0"/>
                <a:ea typeface="Calibri" panose="020F0502020204030204" pitchFamily="34" charset="0"/>
                <a:cs typeface="Calibri" panose="020F0502020204030204" pitchFamily="34" charset="0"/>
              </a:rPr>
              <a:t>SOSTENIBILITÀ FINANZIARIA DEL PROGETTO </a:t>
            </a:r>
            <a:r>
              <a:rPr lang="it-IT"/>
              <a:t>(max 12 punti)</a:t>
            </a:r>
          </a:p>
          <a:p>
            <a:pPr marL="285750" indent="-285750">
              <a:spcAft>
                <a:spcPts val="600"/>
              </a:spcAft>
              <a:buClr>
                <a:schemeClr val="accent1"/>
              </a:buClr>
              <a:buFont typeface="Wingdings" panose="05000000000000000000" pitchFamily="2" charset="2"/>
              <a:buChar char="ü"/>
            </a:pPr>
            <a:endParaRPr lang="it-IT"/>
          </a:p>
        </p:txBody>
      </p:sp>
      <p:sp>
        <p:nvSpPr>
          <p:cNvPr id="9" name="CasellaDiTesto 8">
            <a:extLst>
              <a:ext uri="{FF2B5EF4-FFF2-40B4-BE49-F238E27FC236}">
                <a16:creationId xmlns:a16="http://schemas.microsoft.com/office/drawing/2014/main" id="{3E78DA09-B87F-F359-7595-6C6608DB0F3D}"/>
              </a:ext>
            </a:extLst>
          </p:cNvPr>
          <p:cNvSpPr txBox="1"/>
          <p:nvPr/>
        </p:nvSpPr>
        <p:spPr>
          <a:xfrm>
            <a:off x="4975133" y="1668874"/>
            <a:ext cx="3674376" cy="2893100"/>
          </a:xfrm>
          <a:prstGeom prst="rect">
            <a:avLst/>
          </a:prstGeom>
          <a:noFill/>
        </p:spPr>
        <p:txBody>
          <a:bodyPr wrap="square" rtlCol="0">
            <a:spAutoFit/>
          </a:bodyPr>
          <a:lstStyle/>
          <a:p>
            <a:pPr marL="285750" indent="-285750">
              <a:spcAft>
                <a:spcPts val="600"/>
              </a:spcAft>
              <a:buClr>
                <a:schemeClr val="accent1"/>
              </a:buClr>
              <a:buFont typeface="Wingdings" panose="05000000000000000000" pitchFamily="2" charset="2"/>
              <a:buChar char="ü"/>
            </a:pPr>
            <a:r>
              <a:rPr lang="it-IT" b="1">
                <a:solidFill>
                  <a:schemeClr val="dk1"/>
                </a:solidFill>
                <a:latin typeface="Calibri" panose="020F0502020204030204" pitchFamily="34" charset="0"/>
                <a:ea typeface="Calibri" panose="020F0502020204030204" pitchFamily="34" charset="0"/>
                <a:cs typeface="Calibri" panose="020F0502020204030204" pitchFamily="34" charset="0"/>
              </a:rPr>
              <a:t>RISPONDENZA AGLI OBIETTIVI </a:t>
            </a:r>
            <a:r>
              <a:rPr lang="it-IT"/>
              <a:t>(max 52 punti) </a:t>
            </a:r>
          </a:p>
          <a:p>
            <a:pPr marL="285750" indent="-285750">
              <a:spcAft>
                <a:spcPts val="600"/>
              </a:spcAft>
              <a:buClr>
                <a:schemeClr val="accent1"/>
              </a:buClr>
              <a:buFont typeface="Wingdings" panose="05000000000000000000" pitchFamily="2" charset="2"/>
              <a:buChar char="ü"/>
            </a:pPr>
            <a:r>
              <a:rPr lang="it-IT" b="1">
                <a:solidFill>
                  <a:schemeClr val="dk1"/>
                </a:solidFill>
                <a:latin typeface="Calibri" panose="020F0502020204030204" pitchFamily="34" charset="0"/>
                <a:ea typeface="Calibri" panose="020F0502020204030204" pitchFamily="34" charset="0"/>
                <a:cs typeface="Calibri" panose="020F0502020204030204" pitchFamily="34" charset="0"/>
              </a:rPr>
              <a:t>QUALITÀ PROGETTUALE </a:t>
            </a:r>
            <a:r>
              <a:rPr lang="it-IT"/>
              <a:t>(max 22 punti) </a:t>
            </a:r>
          </a:p>
          <a:p>
            <a:pPr marL="285750" indent="-285750">
              <a:spcAft>
                <a:spcPts val="600"/>
              </a:spcAft>
              <a:buClr>
                <a:schemeClr val="accent1"/>
              </a:buClr>
              <a:buFont typeface="Wingdings" panose="05000000000000000000" pitchFamily="2" charset="2"/>
              <a:buChar char="ü"/>
            </a:pPr>
            <a:r>
              <a:rPr lang="it-IT" b="1">
                <a:solidFill>
                  <a:schemeClr val="dk1"/>
                </a:solidFill>
                <a:latin typeface="Calibri" panose="020F0502020204030204" pitchFamily="34" charset="0"/>
                <a:ea typeface="Calibri" panose="020F0502020204030204" pitchFamily="34" charset="0"/>
                <a:cs typeface="Calibri" panose="020F0502020204030204" pitchFamily="34" charset="0"/>
              </a:rPr>
              <a:t>CAPACITA’ DI CREARE SINERGIE COL TERRITORIO </a:t>
            </a:r>
            <a:r>
              <a:rPr lang="it-IT"/>
              <a:t>(max 14 punti)</a:t>
            </a:r>
          </a:p>
          <a:p>
            <a:pPr marL="285750" indent="-285750">
              <a:spcAft>
                <a:spcPts val="600"/>
              </a:spcAft>
              <a:buClr>
                <a:schemeClr val="accent1"/>
              </a:buClr>
              <a:buFont typeface="Wingdings" panose="05000000000000000000" pitchFamily="2" charset="2"/>
              <a:buChar char="ü"/>
            </a:pPr>
            <a:r>
              <a:rPr lang="it-IT" b="1">
                <a:solidFill>
                  <a:schemeClr val="dk1"/>
                </a:solidFill>
                <a:latin typeface="Calibri" panose="020F0502020204030204" pitchFamily="34" charset="0"/>
                <a:ea typeface="Calibri" panose="020F0502020204030204" pitchFamily="34" charset="0"/>
                <a:cs typeface="Calibri" panose="020F0502020204030204" pitchFamily="34" charset="0"/>
              </a:rPr>
              <a:t>SOSTENIBILITÀ FINANZIARIA DEL PROGETTO </a:t>
            </a:r>
            <a:r>
              <a:rPr lang="it-IT"/>
              <a:t>(max 12 punti)</a:t>
            </a:r>
          </a:p>
          <a:p>
            <a:endParaRPr lang="it-IT"/>
          </a:p>
        </p:txBody>
      </p:sp>
      <p:sp>
        <p:nvSpPr>
          <p:cNvPr id="10" name="CasellaDiTesto 9">
            <a:extLst>
              <a:ext uri="{FF2B5EF4-FFF2-40B4-BE49-F238E27FC236}">
                <a16:creationId xmlns:a16="http://schemas.microsoft.com/office/drawing/2014/main" id="{7F7BF838-9E5A-1AF4-908C-2C17269DC318}"/>
              </a:ext>
            </a:extLst>
          </p:cNvPr>
          <p:cNvSpPr txBox="1"/>
          <p:nvPr/>
        </p:nvSpPr>
        <p:spPr>
          <a:xfrm>
            <a:off x="677333" y="5182925"/>
            <a:ext cx="8399992" cy="646331"/>
          </a:xfrm>
          <a:prstGeom prst="rect">
            <a:avLst/>
          </a:prstGeom>
          <a:noFill/>
        </p:spPr>
        <p:txBody>
          <a:bodyPr wrap="square" rtlCol="0">
            <a:spAutoFit/>
          </a:bodyPr>
          <a:lstStyle/>
          <a:p>
            <a:r>
              <a:rPr lang="it-IT" u="sng">
                <a:solidFill>
                  <a:schemeClr val="accent1"/>
                </a:solidFill>
              </a:rPr>
              <a:t>Saranno ammessi a contributo i progetti che raggiungeranno un punteggio di almeno 60 punti su 100</a:t>
            </a:r>
          </a:p>
        </p:txBody>
      </p:sp>
    </p:spTree>
    <p:extLst>
      <p:ext uri="{BB962C8B-B14F-4D97-AF65-F5344CB8AC3E}">
        <p14:creationId xmlns:p14="http://schemas.microsoft.com/office/powerpoint/2010/main" val="321665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18FACF-6287-D8D6-8AE1-A65720C9FE4B}"/>
              </a:ext>
            </a:extLst>
          </p:cNvPr>
          <p:cNvSpPr>
            <a:spLocks noGrp="1"/>
          </p:cNvSpPr>
          <p:nvPr>
            <p:ph type="title"/>
          </p:nvPr>
        </p:nvSpPr>
        <p:spPr>
          <a:xfrm>
            <a:off x="435000" y="188698"/>
            <a:ext cx="8596667" cy="525630"/>
          </a:xfrm>
        </p:spPr>
        <p:txBody>
          <a:bodyPr>
            <a:noAutofit/>
          </a:bodyPr>
          <a:lstStyle/>
          <a:p>
            <a:r>
              <a:rPr lang="it-IT" sz="3200"/>
              <a:t>Criteri di valutazione - SOGGETTI PRIVATI</a:t>
            </a:r>
          </a:p>
        </p:txBody>
      </p:sp>
      <p:sp>
        <p:nvSpPr>
          <p:cNvPr id="3" name="Segnaposto piè di pagina 2">
            <a:extLst>
              <a:ext uri="{FF2B5EF4-FFF2-40B4-BE49-F238E27FC236}">
                <a16:creationId xmlns:a16="http://schemas.microsoft.com/office/drawing/2014/main" id="{9F7D825A-2A00-B923-2594-29F208C92108}"/>
              </a:ext>
            </a:extLst>
          </p:cNvPr>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graphicFrame>
        <p:nvGraphicFramePr>
          <p:cNvPr id="4" name="Tabella 3">
            <a:extLst>
              <a:ext uri="{FF2B5EF4-FFF2-40B4-BE49-F238E27FC236}">
                <a16:creationId xmlns:a16="http://schemas.microsoft.com/office/drawing/2014/main" id="{33E5BEDD-D3DD-46BF-1D0E-B9B02C33763D}"/>
              </a:ext>
            </a:extLst>
          </p:cNvPr>
          <p:cNvGraphicFramePr>
            <a:graphicFrameLocks noGrp="1"/>
          </p:cNvGraphicFramePr>
          <p:nvPr>
            <p:extLst>
              <p:ext uri="{D42A27DB-BD31-4B8C-83A1-F6EECF244321}">
                <p14:modId xmlns:p14="http://schemas.microsoft.com/office/powerpoint/2010/main" val="4024834371"/>
              </p:ext>
            </p:extLst>
          </p:nvPr>
        </p:nvGraphicFramePr>
        <p:xfrm>
          <a:off x="435001" y="714328"/>
          <a:ext cx="8932880" cy="5769093"/>
        </p:xfrm>
        <a:graphic>
          <a:graphicData uri="http://schemas.openxmlformats.org/drawingml/2006/table">
            <a:tbl>
              <a:tblPr firstRow="1" bandRow="1">
                <a:tableStyleId>{5C22544A-7EE6-4342-B048-85BDC9FD1C3A}</a:tableStyleId>
              </a:tblPr>
              <a:tblGrid>
                <a:gridCol w="1935778">
                  <a:extLst>
                    <a:ext uri="{9D8B030D-6E8A-4147-A177-3AD203B41FA5}">
                      <a16:colId xmlns:a16="http://schemas.microsoft.com/office/drawing/2014/main" val="3432858204"/>
                    </a:ext>
                  </a:extLst>
                </a:gridCol>
                <a:gridCol w="5281468">
                  <a:extLst>
                    <a:ext uri="{9D8B030D-6E8A-4147-A177-3AD203B41FA5}">
                      <a16:colId xmlns:a16="http://schemas.microsoft.com/office/drawing/2014/main" val="242916330"/>
                    </a:ext>
                  </a:extLst>
                </a:gridCol>
                <a:gridCol w="638216">
                  <a:extLst>
                    <a:ext uri="{9D8B030D-6E8A-4147-A177-3AD203B41FA5}">
                      <a16:colId xmlns:a16="http://schemas.microsoft.com/office/drawing/2014/main" val="2508008936"/>
                    </a:ext>
                  </a:extLst>
                </a:gridCol>
                <a:gridCol w="1077418">
                  <a:extLst>
                    <a:ext uri="{9D8B030D-6E8A-4147-A177-3AD203B41FA5}">
                      <a16:colId xmlns:a16="http://schemas.microsoft.com/office/drawing/2014/main" val="669732123"/>
                    </a:ext>
                  </a:extLst>
                </a:gridCol>
              </a:tblGrid>
              <a:tr h="239288">
                <a:tc gridSpan="2">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lnB w="12700" cap="flat" cmpd="sng" algn="ctr">
                      <a:solidFill>
                        <a:schemeClr val="accent2">
                          <a:lumMod val="50000"/>
                        </a:schemeClr>
                      </a:solidFill>
                      <a:prstDash val="solid"/>
                      <a:round/>
                      <a:headEnd type="none" w="med" len="med"/>
                      <a:tailEnd type="none" w="med" len="med"/>
                    </a:lnB>
                  </a:tcPr>
                </a:tc>
                <a:tc hMerge="1">
                  <a:txBody>
                    <a:bodyPr/>
                    <a:lstStyle/>
                    <a:p>
                      <a:endParaRPr lang="it-IT" sz="1050">
                        <a:latin typeface="+mj-lt"/>
                      </a:endParaRPr>
                    </a:p>
                  </a:txBody>
                  <a:tcPr/>
                </a:tc>
                <a:tc>
                  <a:txBody>
                    <a:bodyPr/>
                    <a:lstStyle/>
                    <a:p>
                      <a:pPr algn="ctr">
                        <a:spcAft>
                          <a:spcPts val="800"/>
                        </a:spcAft>
                      </a:pPr>
                      <a:r>
                        <a:rPr lang="it-IT" sz="1000" b="1">
                          <a:effectLst/>
                          <a:latin typeface="Calibri" panose="020F0502020204030204" pitchFamily="34" charset="0"/>
                          <a:ea typeface="Calibri" panose="020F0502020204030204" pitchFamily="34" charset="0"/>
                          <a:cs typeface="Calibri" panose="020F0502020204030204" pitchFamily="34" charset="0"/>
                        </a:rPr>
                        <a:t>MAX</a:t>
                      </a:r>
                    </a:p>
                  </a:txBody>
                  <a:tcPr marL="68580" marR="68580" marT="0" marB="0">
                    <a:lnB w="12700" cap="flat" cmpd="sng" algn="ctr">
                      <a:solidFill>
                        <a:schemeClr val="accent2">
                          <a:lumMod val="50000"/>
                        </a:schemeClr>
                      </a:solidFill>
                      <a:prstDash val="solid"/>
                      <a:round/>
                      <a:headEnd type="none" w="med" len="med"/>
                      <a:tailEnd type="none" w="med" len="med"/>
                    </a:lnB>
                  </a:tcPr>
                </a:tc>
                <a:tc>
                  <a:txBody>
                    <a:bodyPr/>
                    <a:lstStyle/>
                    <a:p>
                      <a:pPr algn="ctr">
                        <a:spcAft>
                          <a:spcPts val="800"/>
                        </a:spcAft>
                      </a:pPr>
                      <a:r>
                        <a:rPr lang="it-IT" sz="1100">
                          <a:effectLst/>
                          <a:latin typeface="Calibri" panose="020F0502020204030204" pitchFamily="34" charset="0"/>
                          <a:ea typeface="Calibri" panose="020F0502020204030204" pitchFamily="34" charset="0"/>
                          <a:cs typeface="Calibri" panose="020F0502020204030204" pitchFamily="34" charset="0"/>
                        </a:rPr>
                        <a:t>TOTALE MAX</a:t>
                      </a:r>
                    </a:p>
                  </a:txBody>
                  <a:tcPr marL="68580" marR="68580" marT="0" marB="0">
                    <a:lnB w="12700" cap="flat" cmpd="sng" algn="ctr">
                      <a:solidFill>
                        <a:schemeClr val="accent2">
                          <a:lumMod val="50000"/>
                        </a:schemeClr>
                      </a:solidFill>
                      <a:prstDash val="solid"/>
                      <a:round/>
                      <a:headEnd type="none" w="med" len="med"/>
                      <a:tailEnd type="none" w="med" len="med"/>
                    </a:lnB>
                  </a:tcPr>
                </a:tc>
                <a:extLst>
                  <a:ext uri="{0D108BD9-81ED-4DB2-BD59-A6C34878D82A}">
                    <a16:rowId xmlns:a16="http://schemas.microsoft.com/office/drawing/2014/main" val="1522352554"/>
                  </a:ext>
                </a:extLst>
              </a:tr>
              <a:tr h="288917">
                <a:tc rowSpan="6">
                  <a:txBody>
                    <a:bodyPr/>
                    <a:lstStyle/>
                    <a:p>
                      <a:r>
                        <a:rPr lang="it-IT" sz="1000" b="1" kern="1200">
                          <a:solidFill>
                            <a:schemeClr val="dk1"/>
                          </a:solidFill>
                          <a:effectLst/>
                          <a:latin typeface="Calibri" panose="020F0502020204030204" pitchFamily="34" charset="0"/>
                          <a:ea typeface="Calibri" panose="020F0502020204030204" pitchFamily="34" charset="0"/>
                          <a:cs typeface="Calibri" panose="020F0502020204030204" pitchFamily="34" charset="0"/>
                        </a:rPr>
                        <a:t>1) RISPONDENZA AGLI OBIETTIVI</a:t>
                      </a:r>
                      <a:endParaRPr lang="it-IT" sz="1000">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2">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1.RISPONDENZA AGLI OBIETTIVI </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2">
                          <a:lumMod val="50000"/>
                        </a:schemeClr>
                      </a:solidFill>
                      <a:prstDash val="solid"/>
                      <a:round/>
                      <a:headEnd type="none" w="med" len="med"/>
                      <a:tailEnd type="none" w="med" len="med"/>
                    </a:lnT>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16</a:t>
                      </a:r>
                    </a:p>
                  </a:txBody>
                  <a:tcPr marL="68580" marR="68580" marT="0" marB="0">
                    <a:lnT w="12700" cap="flat" cmpd="sng" algn="ctr">
                      <a:solidFill>
                        <a:schemeClr val="accent2">
                          <a:lumMod val="50000"/>
                        </a:schemeClr>
                      </a:solidFill>
                      <a:prstDash val="solid"/>
                      <a:round/>
                      <a:headEnd type="none" w="med" len="med"/>
                      <a:tailEnd type="none" w="med" len="med"/>
                    </a:lnT>
                  </a:tcPr>
                </a:tc>
                <a:tc rowSpan="6">
                  <a:txBody>
                    <a:bodyPr/>
                    <a:lstStyle/>
                    <a:p>
                      <a:pPr algn="ctr"/>
                      <a:r>
                        <a:rPr lang="it-IT" sz="1200" b="1">
                          <a:latin typeface="Calibri" panose="020F0502020204030204" pitchFamily="34" charset="0"/>
                          <a:ea typeface="Calibri" panose="020F0502020204030204" pitchFamily="34" charset="0"/>
                          <a:cs typeface="Calibri" panose="020F0502020204030204" pitchFamily="34" charset="0"/>
                        </a:rPr>
                        <a:t>44</a:t>
                      </a:r>
                    </a:p>
                  </a:txBody>
                  <a:tcPr>
                    <a:lnT w="12700" cap="flat" cmpd="sng" algn="ctr">
                      <a:solidFill>
                        <a:schemeClr val="accent2">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546911147"/>
                  </a:ext>
                </a:extLst>
              </a:tr>
              <a:tr h="249531">
                <a:tc vMerge="1">
                  <a:txBody>
                    <a:bodyPr/>
                    <a:lstStyle/>
                    <a:p>
                      <a:endParaRPr lang="it-IT" sz="1050">
                        <a:latin typeface="+mj-lt"/>
                      </a:endParaRPr>
                    </a:p>
                  </a:txBody>
                  <a:tcPr>
                    <a:lnT w="12700" cap="flat" cmpd="sng" algn="ctr">
                      <a:solidFill>
                        <a:schemeClr val="accent1"/>
                      </a:solidFill>
                      <a:prstDash val="solid"/>
                      <a:round/>
                      <a:headEnd type="none" w="med" len="med"/>
                      <a:tailEnd type="none" w="med" len="med"/>
                    </a:lnT>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2.GRADO DI CONSOLIDAMENTO DEL PROGETTO </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5</a:t>
                      </a:r>
                    </a:p>
                  </a:txBody>
                  <a:tcPr marL="68580" marR="68580" marT="0" marB="0"/>
                </a:tc>
                <a:tc vMerge="1">
                  <a:txBody>
                    <a:bodyPr/>
                    <a:lstStyle/>
                    <a:p>
                      <a:endParaRPr lang="it-IT" sz="1000">
                        <a:latin typeface="+mj-lt"/>
                      </a:endParaRPr>
                    </a:p>
                  </a:txBody>
                  <a:tcPr>
                    <a:lnT w="12700" cap="flat" cmpd="sng" algn="ctr">
                      <a:solidFill>
                        <a:schemeClr val="accent1"/>
                      </a:solidFill>
                      <a:prstDash val="solid"/>
                      <a:round/>
                      <a:headEnd type="none" w="med" len="med"/>
                      <a:tailEnd type="none" w="med" len="med"/>
                    </a:lnT>
                  </a:tcPr>
                </a:tc>
                <a:extLst>
                  <a:ext uri="{0D108BD9-81ED-4DB2-BD59-A6C34878D82A}">
                    <a16:rowId xmlns:a16="http://schemas.microsoft.com/office/drawing/2014/main" val="4259615338"/>
                  </a:ext>
                </a:extLst>
              </a:tr>
              <a:tr h="223947">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3.GRADO DI INNOVAZIONE DELLA PROPOSTA  </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5</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2894735244"/>
                  </a:ext>
                </a:extLst>
              </a:tr>
              <a:tr h="197879">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4.SOSTEGNO ALLA CREATIVITÀ GIOVANILE E VALORIZZAZIONE NUOVI TALENTI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5</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1837210391"/>
                  </a:ext>
                </a:extLst>
              </a:tr>
              <a:tr h="377217">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5.AREE INTERNE/ PERIFERICHE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7</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2649891046"/>
                  </a:ext>
                </a:extLst>
              </a:tr>
              <a:tr h="312703">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6. STRATEGIE DI COINVOLGIMENTO ED AMPLIAMENTO DEL PUBBLICO E PIANO DI COMUNICAZIONE</a:t>
                      </a:r>
                    </a:p>
                  </a:txBody>
                  <a:tcPr marL="68580" marR="68580" marT="0" marB="0">
                    <a:lnB w="12700" cap="flat" cmpd="sng" algn="ctr">
                      <a:solidFill>
                        <a:srgbClr val="328C99"/>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6</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663697465"/>
                  </a:ext>
                </a:extLst>
              </a:tr>
              <a:tr h="377217">
                <a:tc rowSpan="4">
                  <a:txBody>
                    <a:bodyPr/>
                    <a:lstStyle/>
                    <a:p>
                      <a:r>
                        <a:rPr lang="it-IT" sz="1000">
                          <a:latin typeface="Calibri" panose="020F0502020204030204" pitchFamily="34" charset="0"/>
                          <a:ea typeface="Calibri" panose="020F0502020204030204" pitchFamily="34" charset="0"/>
                          <a:cs typeface="Calibri" panose="020F0502020204030204" pitchFamily="34" charset="0"/>
                        </a:rPr>
                        <a:t>2</a:t>
                      </a:r>
                      <a:r>
                        <a:rPr lang="it-IT" sz="1000" b="1" kern="1200">
                          <a:solidFill>
                            <a:schemeClr val="dk1"/>
                          </a:solidFill>
                          <a:effectLst/>
                          <a:latin typeface="Calibri" panose="020F0502020204030204" pitchFamily="34" charset="0"/>
                          <a:ea typeface="Calibri" panose="020F0502020204030204" pitchFamily="34" charset="0"/>
                          <a:cs typeface="Calibri" panose="020F0502020204030204" pitchFamily="34" charset="0"/>
                        </a:rPr>
                        <a:t>) QUALITA’ PROGETTUALE</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1. QUALITA’ CULTURALE / ARTISTICA DEL PROGETTO E DEGLI ARTISTI/ESPERTI COINVOLTI </a:t>
                      </a:r>
                    </a:p>
                  </a:txBody>
                  <a:tcPr marL="68580" marR="68580" marT="0" marB="0">
                    <a:lnT w="12700" cap="flat" cmpd="sng" algn="ctr">
                      <a:solidFill>
                        <a:srgbClr val="328C99"/>
                      </a:solidFill>
                      <a:prstDash val="solid"/>
                      <a:round/>
                      <a:headEnd type="none" w="med" len="med"/>
                      <a:tailEnd type="none" w="med" len="med"/>
                    </a:lnT>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16</a:t>
                      </a:r>
                    </a:p>
                  </a:txBody>
                  <a:tcPr marL="68580" marR="68580" marT="0" marB="0" anchor="ctr"/>
                </a:tc>
                <a:tc rowSpan="4">
                  <a:txBody>
                    <a:bodyPr/>
                    <a:lstStyle/>
                    <a:p>
                      <a:pPr algn="ctr"/>
                      <a:r>
                        <a:rPr lang="it-IT" sz="1200" b="1">
                          <a:latin typeface="Calibri" panose="020F0502020204030204" pitchFamily="34" charset="0"/>
                          <a:ea typeface="Calibri" panose="020F0502020204030204" pitchFamily="34" charset="0"/>
                          <a:cs typeface="Calibri" panose="020F0502020204030204" pitchFamily="34" charset="0"/>
                        </a:rPr>
                        <a:t>26</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753170845"/>
                  </a:ext>
                </a:extLst>
              </a:tr>
              <a:tr h="229824">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2. CHIAREZZA DEL PROGETTO PRESENTATO</a:t>
                      </a:r>
                    </a:p>
                  </a:txBody>
                  <a:tcPr marL="68580" marR="68580" marT="0" marB="0"/>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4</a:t>
                      </a:r>
                    </a:p>
                  </a:txBody>
                  <a:tcPr marL="68580" marR="68580" marT="0" marB="0" anchor="ctr"/>
                </a:tc>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852946179"/>
                  </a:ext>
                </a:extLst>
              </a:tr>
              <a:tr h="250087">
                <a:tc vMerge="1">
                  <a:txBody>
                    <a:bodyPr/>
                    <a:lstStyle/>
                    <a:p>
                      <a:endParaRPr lang="it-IT"/>
                    </a:p>
                  </a:txBody>
                  <a:tcPr/>
                </a:tc>
                <a:tc>
                  <a:txBody>
                    <a:bodyPr/>
                    <a:lstStyle/>
                    <a:p>
                      <a:pPr marL="0" marR="0" lvl="0" indent="0" algn="l" defTabSz="457200" rtl="0" eaLnBrk="1" fontAlgn="auto" latinLnBrk="0" hangingPunct="1">
                        <a:lnSpc>
                          <a:spcPct val="100000"/>
                        </a:lnSpc>
                        <a:spcBef>
                          <a:spcPts val="0"/>
                        </a:spcBef>
                        <a:spcAft>
                          <a:spcPts val="800"/>
                        </a:spcAft>
                        <a:buClrTx/>
                        <a:buSzTx/>
                        <a:buFontTx/>
                        <a:buNone/>
                        <a:tabLst/>
                        <a:defRPr/>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3. INCLUSIONE SOCIALE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B w="12700" cap="flat" cmpd="sng" algn="ctr">
                      <a:solidFill>
                        <a:srgbClr val="328C99"/>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3</a:t>
                      </a:r>
                    </a:p>
                  </a:txBody>
                  <a:tcPr marL="68580" marR="68580" marT="0" marB="0" anchor="ctr"/>
                </a:tc>
                <a:tc vMerge="1">
                  <a:txBody>
                    <a:bodyPr/>
                    <a:lstStyle/>
                    <a:p>
                      <a:endParaRPr lang="it-IT"/>
                    </a:p>
                  </a:txBody>
                  <a:tcPr/>
                </a:tc>
                <a:extLst>
                  <a:ext uri="{0D108BD9-81ED-4DB2-BD59-A6C34878D82A}">
                    <a16:rowId xmlns:a16="http://schemas.microsoft.com/office/drawing/2014/main" val="3931581832"/>
                  </a:ext>
                </a:extLst>
              </a:tr>
              <a:tr h="276493">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l" defTabSz="457200" rtl="0" eaLnBrk="1" fontAlgn="auto" latinLnBrk="0" hangingPunct="1">
                        <a:lnSpc>
                          <a:spcPct val="100000"/>
                        </a:lnSpc>
                        <a:spcBef>
                          <a:spcPts val="0"/>
                        </a:spcBef>
                        <a:spcAft>
                          <a:spcPts val="800"/>
                        </a:spcAft>
                        <a:buClrTx/>
                        <a:buSzTx/>
                        <a:buFontTx/>
                        <a:buNone/>
                        <a:tabLst/>
                        <a:defRPr/>
                      </a:pPr>
                      <a:r>
                        <a:rPr lang="it-IT" sz="1000">
                          <a:effectLst/>
                          <a:latin typeface="Calibri" panose="020F0502020204030204" pitchFamily="34" charset="0"/>
                          <a:ea typeface="Calibri" panose="020F0502020204030204" pitchFamily="34" charset="0"/>
                          <a:cs typeface="Calibri" panose="020F0502020204030204" pitchFamily="34" charset="0"/>
                        </a:rPr>
                        <a:t>4. SOSTENIBILITA’ AMBIENTALE</a:t>
                      </a:r>
                    </a:p>
                  </a:txBody>
                  <a:tcPr marL="68580" marR="68580" marT="0" marB="0">
                    <a:lnT w="12700" cap="flat" cmpd="sng" algn="ctr">
                      <a:solidFill>
                        <a:srgbClr val="328C99"/>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3</a:t>
                      </a:r>
                    </a:p>
                  </a:txBody>
                  <a:tcPr marL="68580" marR="68580" marT="0" marB="0" anchor="ctr">
                    <a:lnB w="12700" cap="flat" cmpd="sng" algn="ctr">
                      <a:solidFill>
                        <a:schemeClr val="accent1"/>
                      </a:solidFill>
                      <a:prstDash val="solid"/>
                      <a:round/>
                      <a:headEnd type="none" w="med" len="med"/>
                      <a:tailEnd type="none" w="med" len="med"/>
                    </a:lnB>
                  </a:tcPr>
                </a:tc>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399857320"/>
                  </a:ext>
                </a:extLst>
              </a:tr>
              <a:tr h="377217">
                <a:tc>
                  <a:txBody>
                    <a:bodyPr/>
                    <a:lstStyle/>
                    <a:p>
                      <a:pPr>
                        <a:spcAft>
                          <a:spcPts val="800"/>
                        </a:spcAft>
                      </a:pPr>
                      <a:r>
                        <a:rPr lang="it-IT" sz="1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 CAPACITA’ DI CREARE SINERGIE COL TERRITORIO</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ENTITA’ E RILEVANZA DELLE PARTNERSHIP</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7</a:t>
                      </a: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it-IT" sz="1200" b="1">
                          <a:latin typeface="Calibri" panose="020F0502020204030204" pitchFamily="34" charset="0"/>
                          <a:ea typeface="Calibri" panose="020F0502020204030204" pitchFamily="34" charset="0"/>
                          <a:cs typeface="Calibri" panose="020F0502020204030204" pitchFamily="34" charset="0"/>
                        </a:rPr>
                        <a:t>11</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11001976"/>
                  </a:ext>
                </a:extLst>
              </a:tr>
              <a:tr h="255286">
                <a:tc>
                  <a:txBody>
                    <a:bodyPr/>
                    <a:lstStyle/>
                    <a:p>
                      <a:pPr>
                        <a:spcAft>
                          <a:spcPts val="800"/>
                        </a:spcAft>
                      </a:pP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100">
                          <a:effectLst/>
                          <a:latin typeface="Calibri" panose="020F0502020204030204" pitchFamily="34" charset="0"/>
                          <a:ea typeface="Calibri" panose="020F0502020204030204" pitchFamily="34" charset="0"/>
                          <a:cs typeface="Times New Roman" panose="02020603050405020304" pitchFamily="18" charset="0"/>
                        </a:rPr>
                        <a:t>2. VALORIZZAZIONE TERRITORIALE</a:t>
                      </a: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4</a:t>
                      </a: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endParaRPr lang="it-IT" sz="1200" b="1">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826968567"/>
                  </a:ext>
                </a:extLst>
              </a:tr>
              <a:tr h="455001">
                <a:tc>
                  <a:txBody>
                    <a:bodyPr/>
                    <a:lstStyle/>
                    <a:p>
                      <a:pPr marL="0" algn="l" defTabSz="457200" rtl="0" eaLnBrk="1" latinLnBrk="0" hangingPunct="1"/>
                      <a:r>
                        <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rPr>
                        <a:t>4) COMPETENZE ED ESPERIENZE DEL SOGGETTO PROPONENTE</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1.ESPERIENZA DEL SOGGETTO NELL’AMBITO DELL’ATTIVITA’ PRESENTATA</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7</a:t>
                      </a:r>
                    </a:p>
                  </a:txBody>
                  <a:tcPr marL="68580" marR="68580" marT="0" marB="0">
                    <a:lnT w="12700" cap="flat" cmpd="sng" algn="ctr">
                      <a:solidFill>
                        <a:schemeClr val="accent1"/>
                      </a:solidFill>
                      <a:prstDash val="solid"/>
                      <a:round/>
                      <a:headEnd type="none" w="med" len="med"/>
                      <a:tailEnd type="none" w="med" len="med"/>
                    </a:lnT>
                  </a:tcPr>
                </a:tc>
                <a:tc>
                  <a:txBody>
                    <a:bodyPr/>
                    <a:lstStyle/>
                    <a:p>
                      <a:pPr algn="ctr"/>
                      <a:r>
                        <a:rPr lang="it-IT" sz="1200" b="1">
                          <a:latin typeface="Calibri" panose="020F0502020204030204" pitchFamily="34" charset="0"/>
                          <a:ea typeface="Calibri" panose="020F0502020204030204" pitchFamily="34" charset="0"/>
                          <a:cs typeface="Calibri" panose="020F0502020204030204" pitchFamily="34" charset="0"/>
                        </a:rPr>
                        <a:t>7</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311113245"/>
                  </a:ext>
                </a:extLst>
              </a:tr>
              <a:tr h="522380">
                <a:tc>
                  <a:txBody>
                    <a:bodyPr/>
                    <a:lstStyle/>
                    <a:p>
                      <a:pPr marL="0" algn="l" defTabSz="457200" rtl="0" eaLnBrk="1" latinLnBrk="0" hangingPunct="1"/>
                      <a:r>
                        <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rPr>
                        <a:t>5) SOSTENIBILITA’ FINANZIARIA DEL PROGETTO</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228600" indent="-228600">
                        <a:buAutoNum type="arabicPeriod"/>
                      </a:pPr>
                      <a:r>
                        <a:rPr lang="it-IT" sz="11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VALUTAZIONE DELLA SOSTENIBILITÀ FINANZIARIA DEL PROGETTO BASATA SULLA DISPONIBILITÀ DI RISORSE (OLTRE AL CONTRIBUTO REGIONALE) E SULLA PRESENZA </a:t>
                      </a:r>
                    </a:p>
                    <a:p>
                      <a:pPr marL="0" indent="0">
                        <a:buNone/>
                      </a:pPr>
                      <a:r>
                        <a:rPr lang="it-IT" sz="11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       O MENO DI APPORTI ECONOMICI DI ALTRI SOGGETTI PUBBLICI O PRIVATI</a:t>
                      </a: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endParaRPr lang="it-IT" sz="1200">
                        <a:effectLst/>
                        <a:latin typeface="Calibri" panose="020F0502020204030204" pitchFamily="34" charset="0"/>
                        <a:ea typeface="Calibri" panose="020F0502020204030204" pitchFamily="34" charset="0"/>
                        <a:cs typeface="Calibri" panose="020F0502020204030204" pitchFamily="34" charset="0"/>
                      </a:endParaRPr>
                    </a:p>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 </a:t>
                      </a:r>
                    </a:p>
                  </a:txBody>
                  <a:tcPr marL="68580" marR="68580" marT="0" marB="0" anchor="ctr">
                    <a:lnB w="12700" cap="flat" cmpd="sng" algn="ctr">
                      <a:solidFill>
                        <a:schemeClr val="accent1"/>
                      </a:solidFill>
                      <a:prstDash val="solid"/>
                      <a:round/>
                      <a:headEnd type="none" w="med" len="med"/>
                      <a:tailEnd type="none" w="med" len="med"/>
                    </a:lnB>
                  </a:tcPr>
                </a:tc>
                <a:tc>
                  <a:txBody>
                    <a:bodyPr/>
                    <a:lstStyle/>
                    <a:p>
                      <a:pPr algn="ctr"/>
                      <a:r>
                        <a:rPr lang="it-IT" sz="1200" b="1">
                          <a:latin typeface="Calibri" panose="020F0502020204030204" pitchFamily="34" charset="0"/>
                          <a:ea typeface="Calibri" panose="020F0502020204030204" pitchFamily="34" charset="0"/>
                          <a:cs typeface="Calibri" panose="020F0502020204030204" pitchFamily="34" charset="0"/>
                        </a:rPr>
                        <a:t>12</a:t>
                      </a:r>
                    </a:p>
                    <a:p>
                      <a:pPr algn="ctr"/>
                      <a:endParaRPr lang="it-IT" sz="1200" b="1">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962857110"/>
                  </a:ext>
                </a:extLst>
              </a:tr>
              <a:tr h="401508">
                <a:tc>
                  <a:txBody>
                    <a:bodyPr/>
                    <a:lstStyle/>
                    <a:p>
                      <a:pPr marL="0" algn="l" defTabSz="457200" rtl="0" eaLnBrk="1" latinLnBrk="0" hangingPunct="1"/>
                      <a:endPar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it-IT" sz="11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rapporto tra costo del progetto e capacità di copertura delle spese (con particolare attenzione a entrate già accertate) </a:t>
                      </a:r>
                    </a:p>
                    <a:p>
                      <a:pPr marL="0" indent="0" algn="ctr">
                        <a:buNone/>
                      </a:pPr>
                      <a:endParaRPr lang="it-IT" sz="11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7</a:t>
                      </a:r>
                    </a:p>
                  </a:txBody>
                  <a:tcPr marL="68580" marR="68580"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endParaRPr lang="it-IT" sz="1200" b="1">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761733781"/>
                  </a:ext>
                </a:extLst>
              </a:tr>
              <a:tr h="272893">
                <a:tc>
                  <a:txBody>
                    <a:bodyPr/>
                    <a:lstStyle/>
                    <a:p>
                      <a:pPr marL="0" algn="l" defTabSz="457200" rtl="0" eaLnBrk="1" latinLnBrk="0" hangingPunct="1"/>
                      <a:endPar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it-IT" sz="11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sostegno di altri soggetti pubblici e/o privati </a:t>
                      </a:r>
                    </a:p>
                    <a:p>
                      <a:pPr marL="0" indent="0" algn="r">
                        <a:buNone/>
                      </a:pPr>
                      <a:endParaRPr lang="it-IT" sz="11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5</a:t>
                      </a:r>
                    </a:p>
                  </a:txBody>
                  <a:tcPr marL="68580" marR="68580"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endParaRPr lang="it-IT" sz="1200" b="1">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7364484"/>
                  </a:ext>
                </a:extLst>
              </a:tr>
              <a:tr h="263694">
                <a:tc gridSpan="3">
                  <a:txBody>
                    <a:bodyPr/>
                    <a:lstStyle/>
                    <a:p>
                      <a:pPr marL="0" algn="l" defTabSz="457200" rtl="0" eaLnBrk="1" latinLnBrk="0" hangingPunct="1"/>
                      <a:endPar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2">
                          <a:lumMod val="50000"/>
                        </a:schemeClr>
                      </a:solidFill>
                      <a:prstDash val="solid"/>
                      <a:round/>
                      <a:headEnd type="none" w="med" len="med"/>
                      <a:tailEnd type="none" w="med" len="med"/>
                    </a:lnB>
                  </a:tcPr>
                </a:tc>
                <a:tc hMerge="1">
                  <a:txBody>
                    <a:bodyPr/>
                    <a:lstStyle/>
                    <a:p>
                      <a:pPr>
                        <a:spcAft>
                          <a:spcPts val="800"/>
                        </a:spcAft>
                      </a:pP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hMerge="1">
                  <a:txBody>
                    <a:bodyPr/>
                    <a:lstStyle/>
                    <a:p>
                      <a:pPr algn="ctr">
                        <a:spcAft>
                          <a:spcPts val="800"/>
                        </a:spcAft>
                      </a:pP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12700" cap="flat" cmpd="sng" algn="ctr">
                      <a:solidFill>
                        <a:schemeClr val="accent1"/>
                      </a:solidFill>
                      <a:prstDash val="solid"/>
                      <a:round/>
                      <a:headEnd type="none" w="med" len="med"/>
                      <a:tailEnd type="none" w="med" len="med"/>
                    </a:lnT>
                  </a:tcPr>
                </a:tc>
                <a:tc>
                  <a:txBody>
                    <a:bodyPr/>
                    <a:lstStyle/>
                    <a:p>
                      <a:pPr algn="ctr"/>
                      <a:r>
                        <a:rPr lang="it-IT" sz="1200" b="1">
                          <a:latin typeface="Calibri" panose="020F0502020204030204" pitchFamily="34" charset="0"/>
                          <a:ea typeface="Calibri" panose="020F0502020204030204" pitchFamily="34" charset="0"/>
                          <a:cs typeface="Calibri" panose="020F0502020204030204" pitchFamily="34" charset="0"/>
                        </a:rPr>
                        <a:t>100</a:t>
                      </a:r>
                    </a:p>
                  </a:txBody>
                  <a:tcPr>
                    <a:lnT w="12700" cap="flat" cmpd="sng" algn="ctr">
                      <a:solidFill>
                        <a:schemeClr val="accent1"/>
                      </a:solidFill>
                      <a:prstDash val="solid"/>
                      <a:round/>
                      <a:headEnd type="none" w="med" len="med"/>
                      <a:tailEnd type="none" w="med" len="med"/>
                    </a:lnT>
                    <a:lnB w="12700" cap="flat" cmpd="sng" algn="ctr">
                      <a:solidFill>
                        <a:schemeClr val="accent2">
                          <a:lumMod val="50000"/>
                        </a:schemeClr>
                      </a:solidFill>
                      <a:prstDash val="solid"/>
                      <a:round/>
                      <a:headEnd type="none" w="med" len="med"/>
                      <a:tailEnd type="none" w="med" len="med"/>
                    </a:lnB>
                  </a:tcPr>
                </a:tc>
                <a:extLst>
                  <a:ext uri="{0D108BD9-81ED-4DB2-BD59-A6C34878D82A}">
                    <a16:rowId xmlns:a16="http://schemas.microsoft.com/office/drawing/2014/main" val="366953239"/>
                  </a:ext>
                </a:extLst>
              </a:tr>
            </a:tbl>
          </a:graphicData>
        </a:graphic>
      </p:graphicFrame>
    </p:spTree>
    <p:extLst>
      <p:ext uri="{BB962C8B-B14F-4D97-AF65-F5344CB8AC3E}">
        <p14:creationId xmlns:p14="http://schemas.microsoft.com/office/powerpoint/2010/main" val="282671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72ECE-C3E2-BD5E-A060-E8142C93875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8770BFB-596C-A9EC-0448-F5753CD565C0}"/>
              </a:ext>
            </a:extLst>
          </p:cNvPr>
          <p:cNvSpPr>
            <a:spLocks noGrp="1"/>
          </p:cNvSpPr>
          <p:nvPr>
            <p:ph type="title"/>
          </p:nvPr>
        </p:nvSpPr>
        <p:spPr>
          <a:xfrm>
            <a:off x="435000" y="188698"/>
            <a:ext cx="8596667" cy="525630"/>
          </a:xfrm>
        </p:spPr>
        <p:txBody>
          <a:bodyPr>
            <a:noAutofit/>
          </a:bodyPr>
          <a:lstStyle/>
          <a:p>
            <a:r>
              <a:rPr lang="it-IT" sz="3200"/>
              <a:t>Criteri di valutazione - SOGGETTI PUBBLICI</a:t>
            </a:r>
          </a:p>
        </p:txBody>
      </p:sp>
      <p:sp>
        <p:nvSpPr>
          <p:cNvPr id="3" name="Segnaposto piè di pagina 2">
            <a:extLst>
              <a:ext uri="{FF2B5EF4-FFF2-40B4-BE49-F238E27FC236}">
                <a16:creationId xmlns:a16="http://schemas.microsoft.com/office/drawing/2014/main" id="{12848405-3296-E941-C370-F89D83078EE6}"/>
              </a:ext>
            </a:extLst>
          </p:cNvPr>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graphicFrame>
        <p:nvGraphicFramePr>
          <p:cNvPr id="4" name="Tabella 3">
            <a:extLst>
              <a:ext uri="{FF2B5EF4-FFF2-40B4-BE49-F238E27FC236}">
                <a16:creationId xmlns:a16="http://schemas.microsoft.com/office/drawing/2014/main" id="{D99D8B1C-60D7-C2D3-948E-8C91CBD43912}"/>
              </a:ext>
            </a:extLst>
          </p:cNvPr>
          <p:cNvGraphicFramePr>
            <a:graphicFrameLocks noGrp="1"/>
          </p:cNvGraphicFramePr>
          <p:nvPr>
            <p:extLst>
              <p:ext uri="{D42A27DB-BD31-4B8C-83A1-F6EECF244321}">
                <p14:modId xmlns:p14="http://schemas.microsoft.com/office/powerpoint/2010/main" val="3861594606"/>
              </p:ext>
            </p:extLst>
          </p:nvPr>
        </p:nvGraphicFramePr>
        <p:xfrm>
          <a:off x="435001" y="714329"/>
          <a:ext cx="8932880" cy="5213393"/>
        </p:xfrm>
        <a:graphic>
          <a:graphicData uri="http://schemas.openxmlformats.org/drawingml/2006/table">
            <a:tbl>
              <a:tblPr firstRow="1" bandRow="1">
                <a:tableStyleId>{5C22544A-7EE6-4342-B048-85BDC9FD1C3A}</a:tableStyleId>
              </a:tblPr>
              <a:tblGrid>
                <a:gridCol w="1935778">
                  <a:extLst>
                    <a:ext uri="{9D8B030D-6E8A-4147-A177-3AD203B41FA5}">
                      <a16:colId xmlns:a16="http://schemas.microsoft.com/office/drawing/2014/main" val="3432858204"/>
                    </a:ext>
                  </a:extLst>
                </a:gridCol>
                <a:gridCol w="5281468">
                  <a:extLst>
                    <a:ext uri="{9D8B030D-6E8A-4147-A177-3AD203B41FA5}">
                      <a16:colId xmlns:a16="http://schemas.microsoft.com/office/drawing/2014/main" val="242916330"/>
                    </a:ext>
                  </a:extLst>
                </a:gridCol>
                <a:gridCol w="638216">
                  <a:extLst>
                    <a:ext uri="{9D8B030D-6E8A-4147-A177-3AD203B41FA5}">
                      <a16:colId xmlns:a16="http://schemas.microsoft.com/office/drawing/2014/main" val="2508008936"/>
                    </a:ext>
                  </a:extLst>
                </a:gridCol>
                <a:gridCol w="1077418">
                  <a:extLst>
                    <a:ext uri="{9D8B030D-6E8A-4147-A177-3AD203B41FA5}">
                      <a16:colId xmlns:a16="http://schemas.microsoft.com/office/drawing/2014/main" val="669732123"/>
                    </a:ext>
                  </a:extLst>
                </a:gridCol>
              </a:tblGrid>
              <a:tr h="237127">
                <a:tc gridSpan="2">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lnB w="12700" cap="flat" cmpd="sng" algn="ctr">
                      <a:solidFill>
                        <a:schemeClr val="accent2">
                          <a:lumMod val="50000"/>
                        </a:schemeClr>
                      </a:solidFill>
                      <a:prstDash val="solid"/>
                      <a:round/>
                      <a:headEnd type="none" w="med" len="med"/>
                      <a:tailEnd type="none" w="med" len="med"/>
                    </a:lnB>
                  </a:tcPr>
                </a:tc>
                <a:tc hMerge="1">
                  <a:txBody>
                    <a:bodyPr/>
                    <a:lstStyle/>
                    <a:p>
                      <a:endParaRPr lang="it-IT" sz="1050">
                        <a:latin typeface="+mj-lt"/>
                      </a:endParaRPr>
                    </a:p>
                  </a:txBody>
                  <a:tcPr/>
                </a:tc>
                <a:tc>
                  <a:txBody>
                    <a:bodyPr/>
                    <a:lstStyle/>
                    <a:p>
                      <a:pPr algn="ctr">
                        <a:spcAft>
                          <a:spcPts val="800"/>
                        </a:spcAft>
                      </a:pPr>
                      <a:r>
                        <a:rPr lang="it-IT" sz="1000" b="1">
                          <a:effectLst/>
                          <a:latin typeface="Calibri" panose="020F0502020204030204" pitchFamily="34" charset="0"/>
                          <a:ea typeface="Calibri" panose="020F0502020204030204" pitchFamily="34" charset="0"/>
                          <a:cs typeface="Calibri" panose="020F0502020204030204" pitchFamily="34" charset="0"/>
                        </a:rPr>
                        <a:t>MAX</a:t>
                      </a:r>
                    </a:p>
                  </a:txBody>
                  <a:tcPr marL="68580" marR="68580" marT="0" marB="0">
                    <a:lnB w="12700" cap="flat" cmpd="sng" algn="ctr">
                      <a:solidFill>
                        <a:schemeClr val="accent2">
                          <a:lumMod val="50000"/>
                        </a:schemeClr>
                      </a:solidFill>
                      <a:prstDash val="solid"/>
                      <a:round/>
                      <a:headEnd type="none" w="med" len="med"/>
                      <a:tailEnd type="none" w="med" len="med"/>
                    </a:lnB>
                  </a:tcPr>
                </a:tc>
                <a:tc>
                  <a:txBody>
                    <a:bodyPr/>
                    <a:lstStyle/>
                    <a:p>
                      <a:pPr algn="ctr">
                        <a:spcAft>
                          <a:spcPts val="800"/>
                        </a:spcAft>
                      </a:pPr>
                      <a:r>
                        <a:rPr lang="it-IT" sz="1100">
                          <a:effectLst/>
                          <a:latin typeface="Calibri" panose="020F0502020204030204" pitchFamily="34" charset="0"/>
                          <a:ea typeface="Calibri" panose="020F0502020204030204" pitchFamily="34" charset="0"/>
                          <a:cs typeface="Calibri" panose="020F0502020204030204" pitchFamily="34" charset="0"/>
                        </a:rPr>
                        <a:t>TOTALE MAX</a:t>
                      </a:r>
                    </a:p>
                  </a:txBody>
                  <a:tcPr marL="68580" marR="68580" marT="0" marB="0">
                    <a:lnB w="12700" cap="flat" cmpd="sng" algn="ctr">
                      <a:solidFill>
                        <a:schemeClr val="accent2">
                          <a:lumMod val="50000"/>
                        </a:schemeClr>
                      </a:solidFill>
                      <a:prstDash val="solid"/>
                      <a:round/>
                      <a:headEnd type="none" w="med" len="med"/>
                      <a:tailEnd type="none" w="med" len="med"/>
                    </a:lnB>
                  </a:tcPr>
                </a:tc>
                <a:extLst>
                  <a:ext uri="{0D108BD9-81ED-4DB2-BD59-A6C34878D82A}">
                    <a16:rowId xmlns:a16="http://schemas.microsoft.com/office/drawing/2014/main" val="1522352554"/>
                  </a:ext>
                </a:extLst>
              </a:tr>
              <a:tr h="280963">
                <a:tc rowSpan="6">
                  <a:txBody>
                    <a:bodyPr/>
                    <a:lstStyle/>
                    <a:p>
                      <a:r>
                        <a:rPr lang="it-IT" sz="1000" b="1" kern="1200">
                          <a:solidFill>
                            <a:schemeClr val="dk1"/>
                          </a:solidFill>
                          <a:effectLst/>
                          <a:latin typeface="Calibri" panose="020F0502020204030204" pitchFamily="34" charset="0"/>
                          <a:ea typeface="Calibri" panose="020F0502020204030204" pitchFamily="34" charset="0"/>
                          <a:cs typeface="Calibri" panose="020F0502020204030204" pitchFamily="34" charset="0"/>
                        </a:rPr>
                        <a:t>1) RISPONDENZA AGLI OBIETTIVI</a:t>
                      </a:r>
                      <a:endParaRPr lang="it-IT" sz="1000">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2">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1.RISPONDENZA AGLI OBIETTIVI </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2">
                          <a:lumMod val="50000"/>
                        </a:schemeClr>
                      </a:solidFill>
                      <a:prstDash val="solid"/>
                      <a:round/>
                      <a:headEnd type="none" w="med" len="med"/>
                      <a:tailEnd type="none" w="med" len="med"/>
                    </a:lnT>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20</a:t>
                      </a:r>
                    </a:p>
                  </a:txBody>
                  <a:tcPr marL="68580" marR="68580" marT="0" marB="0">
                    <a:lnT w="12700" cap="flat" cmpd="sng" algn="ctr">
                      <a:solidFill>
                        <a:schemeClr val="accent2">
                          <a:lumMod val="50000"/>
                        </a:schemeClr>
                      </a:solidFill>
                      <a:prstDash val="solid"/>
                      <a:round/>
                      <a:headEnd type="none" w="med" len="med"/>
                      <a:tailEnd type="none" w="med" len="med"/>
                    </a:lnT>
                  </a:tcPr>
                </a:tc>
                <a:tc rowSpan="6">
                  <a:txBody>
                    <a:bodyPr/>
                    <a:lstStyle/>
                    <a:p>
                      <a:pPr algn="ctr"/>
                      <a:r>
                        <a:rPr lang="it-IT" sz="1200" b="1">
                          <a:latin typeface="Calibri" panose="020F0502020204030204" pitchFamily="34" charset="0"/>
                          <a:ea typeface="Calibri" panose="020F0502020204030204" pitchFamily="34" charset="0"/>
                          <a:cs typeface="Calibri" panose="020F0502020204030204" pitchFamily="34" charset="0"/>
                        </a:rPr>
                        <a:t>52</a:t>
                      </a:r>
                    </a:p>
                  </a:txBody>
                  <a:tcPr>
                    <a:lnT w="12700" cap="flat" cmpd="sng" algn="ctr">
                      <a:solidFill>
                        <a:schemeClr val="accent2">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546911147"/>
                  </a:ext>
                </a:extLst>
              </a:tr>
              <a:tr h="242662">
                <a:tc vMerge="1">
                  <a:txBody>
                    <a:bodyPr/>
                    <a:lstStyle/>
                    <a:p>
                      <a:endParaRPr lang="it-IT" sz="1050">
                        <a:latin typeface="+mj-lt"/>
                      </a:endParaRPr>
                    </a:p>
                  </a:txBody>
                  <a:tcPr>
                    <a:lnT w="12700" cap="flat" cmpd="sng" algn="ctr">
                      <a:solidFill>
                        <a:schemeClr val="accent1"/>
                      </a:solidFill>
                      <a:prstDash val="solid"/>
                      <a:round/>
                      <a:headEnd type="none" w="med" len="med"/>
                      <a:tailEnd type="none" w="med" len="med"/>
                    </a:lnT>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2.GRADO DI CONSOLIDAMENTO DEL PROGETTO </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5</a:t>
                      </a:r>
                    </a:p>
                  </a:txBody>
                  <a:tcPr marL="68580" marR="68580" marT="0" marB="0"/>
                </a:tc>
                <a:tc vMerge="1">
                  <a:txBody>
                    <a:bodyPr/>
                    <a:lstStyle/>
                    <a:p>
                      <a:endParaRPr lang="it-IT" sz="1000">
                        <a:latin typeface="+mj-lt"/>
                      </a:endParaRPr>
                    </a:p>
                  </a:txBody>
                  <a:tcPr>
                    <a:lnT w="12700" cap="flat" cmpd="sng" algn="ctr">
                      <a:solidFill>
                        <a:schemeClr val="accent1"/>
                      </a:solidFill>
                      <a:prstDash val="solid"/>
                      <a:round/>
                      <a:headEnd type="none" w="med" len="med"/>
                      <a:tailEnd type="none" w="med" len="med"/>
                    </a:lnT>
                  </a:tcPr>
                </a:tc>
                <a:extLst>
                  <a:ext uri="{0D108BD9-81ED-4DB2-BD59-A6C34878D82A}">
                    <a16:rowId xmlns:a16="http://schemas.microsoft.com/office/drawing/2014/main" val="4259615338"/>
                  </a:ext>
                </a:extLst>
              </a:tr>
              <a:tr h="217782">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3.GRADO DI INNOVAZIONE DELLA PROPOSTA  </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5</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2894735244"/>
                  </a:ext>
                </a:extLst>
              </a:tr>
              <a:tr h="192431">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4.SOSTEGNO ALLA CREATIVITÀ GIOVANILE E VALORIZZAZIONE NUOVI TALENTI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6</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1837210391"/>
                  </a:ext>
                </a:extLst>
              </a:tr>
              <a:tr h="366832">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5.AREE INTERNE/ PERIFERICHE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7</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2649891046"/>
                  </a:ext>
                </a:extLst>
              </a:tr>
              <a:tr h="304094">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6. STRATEGIE DI COINVOLGIMENTO ED AMPLIAMENTO DEL PUBBLICO E PIANO DI COMUNICAZIONE</a:t>
                      </a:r>
                    </a:p>
                  </a:txBody>
                  <a:tcPr marL="68580" marR="68580" marT="0" marB="0">
                    <a:lnB w="12700" cap="flat" cmpd="sng" algn="ctr">
                      <a:solidFill>
                        <a:srgbClr val="328C99"/>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9</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663697465"/>
                  </a:ext>
                </a:extLst>
              </a:tr>
              <a:tr h="366832">
                <a:tc rowSpan="4">
                  <a:txBody>
                    <a:bodyPr/>
                    <a:lstStyle/>
                    <a:p>
                      <a:r>
                        <a:rPr lang="it-IT" sz="1000">
                          <a:latin typeface="Calibri" panose="020F0502020204030204" pitchFamily="34" charset="0"/>
                          <a:ea typeface="Calibri" panose="020F0502020204030204" pitchFamily="34" charset="0"/>
                          <a:cs typeface="Calibri" panose="020F0502020204030204" pitchFamily="34" charset="0"/>
                        </a:rPr>
                        <a:t>2</a:t>
                      </a:r>
                      <a:r>
                        <a:rPr lang="it-IT" sz="1000" b="1" kern="1200">
                          <a:solidFill>
                            <a:schemeClr val="dk1"/>
                          </a:solidFill>
                          <a:effectLst/>
                          <a:latin typeface="Calibri" panose="020F0502020204030204" pitchFamily="34" charset="0"/>
                          <a:ea typeface="Calibri" panose="020F0502020204030204" pitchFamily="34" charset="0"/>
                          <a:cs typeface="Calibri" panose="020F0502020204030204" pitchFamily="34" charset="0"/>
                        </a:rPr>
                        <a:t>) QUALITA’ PROGETTUALE</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1. QUALITA’ CULTURALE / ARTISTICA DEL PROGETTO E DEGLI ARTISTI/ESPERTI COINVOLTI </a:t>
                      </a:r>
                    </a:p>
                  </a:txBody>
                  <a:tcPr marL="68580" marR="68580" marT="0" marB="0">
                    <a:lnT w="12700" cap="flat" cmpd="sng" algn="ctr">
                      <a:solidFill>
                        <a:srgbClr val="328C99"/>
                      </a:solidFill>
                      <a:prstDash val="solid"/>
                      <a:round/>
                      <a:headEnd type="none" w="med" len="med"/>
                      <a:tailEnd type="none" w="med" len="med"/>
                    </a:lnT>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12</a:t>
                      </a:r>
                    </a:p>
                  </a:txBody>
                  <a:tcPr marL="68580" marR="68580" marT="0" marB="0" anchor="ctr"/>
                </a:tc>
                <a:tc rowSpan="4">
                  <a:txBody>
                    <a:bodyPr/>
                    <a:lstStyle/>
                    <a:p>
                      <a:pPr algn="ctr"/>
                      <a:r>
                        <a:rPr lang="it-IT" sz="1200" b="1">
                          <a:latin typeface="Calibri" panose="020F0502020204030204" pitchFamily="34" charset="0"/>
                          <a:ea typeface="Calibri" panose="020F0502020204030204" pitchFamily="34" charset="0"/>
                          <a:cs typeface="Calibri" panose="020F0502020204030204" pitchFamily="34" charset="0"/>
                        </a:rPr>
                        <a:t>22</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753170845"/>
                  </a:ext>
                </a:extLst>
              </a:tr>
              <a:tr h="223497">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2. CHIAREZZA DEL PROGETTO PRESENTATO</a:t>
                      </a:r>
                    </a:p>
                  </a:txBody>
                  <a:tcPr marL="68580" marR="68580" marT="0" marB="0"/>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4</a:t>
                      </a:r>
                    </a:p>
                  </a:txBody>
                  <a:tcPr marL="68580" marR="68580" marT="0" marB="0" anchor="ctr"/>
                </a:tc>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852946179"/>
                  </a:ext>
                </a:extLst>
              </a:tr>
              <a:tr h="243202">
                <a:tc vMerge="1">
                  <a:txBody>
                    <a:bodyPr/>
                    <a:lstStyle/>
                    <a:p>
                      <a:endParaRPr lang="it-IT"/>
                    </a:p>
                  </a:txBody>
                  <a:tcPr/>
                </a:tc>
                <a:tc>
                  <a:txBody>
                    <a:bodyPr/>
                    <a:lstStyle/>
                    <a:p>
                      <a:pPr marL="0" marR="0" lvl="0" indent="0" algn="l" defTabSz="457200" rtl="0" eaLnBrk="1" fontAlgn="auto" latinLnBrk="0" hangingPunct="1">
                        <a:lnSpc>
                          <a:spcPct val="100000"/>
                        </a:lnSpc>
                        <a:spcBef>
                          <a:spcPts val="0"/>
                        </a:spcBef>
                        <a:spcAft>
                          <a:spcPts val="800"/>
                        </a:spcAft>
                        <a:buClrTx/>
                        <a:buSzTx/>
                        <a:buFontTx/>
                        <a:buNone/>
                        <a:tabLst/>
                        <a:defRPr/>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3. INCLUSIONE SOCIALE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B w="12700" cap="flat" cmpd="sng" algn="ctr">
                      <a:solidFill>
                        <a:srgbClr val="328C99"/>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3</a:t>
                      </a:r>
                    </a:p>
                  </a:txBody>
                  <a:tcPr marL="68580" marR="68580" marT="0" marB="0" anchor="ctr"/>
                </a:tc>
                <a:tc vMerge="1">
                  <a:txBody>
                    <a:bodyPr/>
                    <a:lstStyle/>
                    <a:p>
                      <a:endParaRPr lang="it-IT"/>
                    </a:p>
                  </a:txBody>
                  <a:tcPr/>
                </a:tc>
                <a:extLst>
                  <a:ext uri="{0D108BD9-81ED-4DB2-BD59-A6C34878D82A}">
                    <a16:rowId xmlns:a16="http://schemas.microsoft.com/office/drawing/2014/main" val="3931581832"/>
                  </a:ext>
                </a:extLst>
              </a:tr>
              <a:tr h="268881">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l" defTabSz="457200" rtl="0" eaLnBrk="1" fontAlgn="auto" latinLnBrk="0" hangingPunct="1">
                        <a:lnSpc>
                          <a:spcPct val="100000"/>
                        </a:lnSpc>
                        <a:spcBef>
                          <a:spcPts val="0"/>
                        </a:spcBef>
                        <a:spcAft>
                          <a:spcPts val="800"/>
                        </a:spcAft>
                        <a:buClrTx/>
                        <a:buSzTx/>
                        <a:buFontTx/>
                        <a:buNone/>
                        <a:tabLst/>
                        <a:defRPr/>
                      </a:pPr>
                      <a:r>
                        <a:rPr lang="it-IT" sz="1000">
                          <a:effectLst/>
                          <a:latin typeface="Calibri" panose="020F0502020204030204" pitchFamily="34" charset="0"/>
                          <a:ea typeface="Calibri" panose="020F0502020204030204" pitchFamily="34" charset="0"/>
                          <a:cs typeface="Calibri" panose="020F0502020204030204" pitchFamily="34" charset="0"/>
                        </a:rPr>
                        <a:t>4. SOSTENIBILITA’ AMBIENTALE</a:t>
                      </a:r>
                    </a:p>
                  </a:txBody>
                  <a:tcPr marL="68580" marR="68580" marT="0" marB="0">
                    <a:lnT w="12700" cap="flat" cmpd="sng" algn="ctr">
                      <a:solidFill>
                        <a:srgbClr val="328C99"/>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3</a:t>
                      </a:r>
                    </a:p>
                  </a:txBody>
                  <a:tcPr marL="68580" marR="68580" marT="0" marB="0" anchor="ctr">
                    <a:lnB w="12700" cap="flat" cmpd="sng" algn="ctr">
                      <a:solidFill>
                        <a:schemeClr val="accent1"/>
                      </a:solidFill>
                      <a:prstDash val="solid"/>
                      <a:round/>
                      <a:headEnd type="none" w="med" len="med"/>
                      <a:tailEnd type="none" w="med" len="med"/>
                    </a:lnB>
                  </a:tcPr>
                </a:tc>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399857320"/>
                  </a:ext>
                </a:extLst>
              </a:tr>
              <a:tr h="366832">
                <a:tc>
                  <a:txBody>
                    <a:bodyPr/>
                    <a:lstStyle/>
                    <a:p>
                      <a:pPr>
                        <a:spcAft>
                          <a:spcPts val="800"/>
                        </a:spcAft>
                      </a:pPr>
                      <a:r>
                        <a:rPr lang="it-IT" sz="1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 CAPACITA’ DI CREARE SINERGIE COL TERRITORIO</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CAPACITA’ DI COINVOLGERE ALTRI SOGGETTI PUBBLICI E PRIVATI</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200" dirty="0">
                          <a:effectLst/>
                          <a:latin typeface="Calibri" panose="020F0502020204030204" pitchFamily="34" charset="0"/>
                          <a:ea typeface="Calibri" panose="020F0502020204030204" pitchFamily="34" charset="0"/>
                          <a:cs typeface="Calibri" panose="020F0502020204030204" pitchFamily="34" charset="0"/>
                        </a:rPr>
                        <a:t>7</a:t>
                      </a: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it-IT" sz="1200" b="1" dirty="0">
                          <a:latin typeface="Calibri" panose="020F0502020204030204" pitchFamily="34" charset="0"/>
                          <a:ea typeface="Calibri" panose="020F0502020204030204" pitchFamily="34" charset="0"/>
                          <a:cs typeface="Calibri" panose="020F0502020204030204" pitchFamily="34" charset="0"/>
                        </a:rPr>
                        <a:t>14</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11001976"/>
                  </a:ext>
                </a:extLst>
              </a:tr>
              <a:tr h="266768">
                <a:tc>
                  <a:txBody>
                    <a:bodyPr/>
                    <a:lstStyle/>
                    <a:p>
                      <a:pPr>
                        <a:spcAft>
                          <a:spcPts val="800"/>
                        </a:spcAft>
                      </a:pP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100">
                          <a:effectLst/>
                          <a:latin typeface="Calibri" panose="020F0502020204030204" pitchFamily="34" charset="0"/>
                          <a:ea typeface="Calibri" panose="020F0502020204030204" pitchFamily="34" charset="0"/>
                          <a:cs typeface="Times New Roman" panose="02020603050405020304" pitchFamily="18" charset="0"/>
                        </a:rPr>
                        <a:t>2. VALORIZZAZIONE TERRITORIALE</a:t>
                      </a: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7</a:t>
                      </a: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endParaRPr lang="it-IT" sz="1200" b="1" dirty="0">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826968567"/>
                  </a:ext>
                </a:extLst>
              </a:tr>
              <a:tr h="507999">
                <a:tc>
                  <a:txBody>
                    <a:bodyPr/>
                    <a:lstStyle/>
                    <a:p>
                      <a:pPr marL="0" algn="l" defTabSz="457200" rtl="0" eaLnBrk="1" latinLnBrk="0" hangingPunct="1"/>
                      <a:r>
                        <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rPr>
                        <a:t>4) SOSTENIBILITA’ FINANZIARIA DEL PROGETTO</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228600" indent="-228600">
                        <a:buAutoNum type="arabicPeriod"/>
                      </a:pPr>
                      <a:r>
                        <a:rPr lang="it-IT" sz="11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VALUTAZIONE DELLA SOSTENIBILITÀ FINANZIARIA DEL PROGETTO BASATA SULLA DISPONIBILITÀ DI RISORSE (OLTRE AL CONTRIBUTO REGIONALE) E SULLA PRESENZA </a:t>
                      </a:r>
                    </a:p>
                    <a:p>
                      <a:pPr marL="0" indent="0">
                        <a:buNone/>
                      </a:pPr>
                      <a:r>
                        <a:rPr lang="it-IT" sz="11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       O MENO DI APPORTI ECONOMICI DI TERZI</a:t>
                      </a: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endParaRPr lang="it-IT" sz="1200">
                        <a:effectLst/>
                        <a:latin typeface="Calibri" panose="020F0502020204030204" pitchFamily="34" charset="0"/>
                        <a:ea typeface="Calibri" panose="020F0502020204030204" pitchFamily="34" charset="0"/>
                        <a:cs typeface="Calibri" panose="020F0502020204030204" pitchFamily="34" charset="0"/>
                      </a:endParaRPr>
                    </a:p>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 </a:t>
                      </a:r>
                    </a:p>
                  </a:txBody>
                  <a:tcPr marL="68580" marR="68580"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it-IT" sz="1200" b="1" dirty="0">
                          <a:latin typeface="Calibri" panose="020F0502020204030204" pitchFamily="34" charset="0"/>
                          <a:ea typeface="Calibri" panose="020F0502020204030204" pitchFamily="34" charset="0"/>
                          <a:cs typeface="Calibri" panose="020F0502020204030204" pitchFamily="34" charset="0"/>
                        </a:rPr>
                        <a:t>12</a:t>
                      </a:r>
                    </a:p>
                    <a:p>
                      <a:pPr algn="ctr"/>
                      <a:endParaRPr lang="it-IT" sz="1200" b="1" dirty="0">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962857110"/>
                  </a:ext>
                </a:extLst>
              </a:tr>
              <a:tr h="489075">
                <a:tc>
                  <a:txBody>
                    <a:bodyPr/>
                    <a:lstStyle/>
                    <a:p>
                      <a:pPr marL="0" algn="l" defTabSz="457200" rtl="0" eaLnBrk="1" latinLnBrk="0" hangingPunct="1"/>
                      <a:endPar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it-IT" sz="11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rapporto tra costo del progetto e capacità di copertura delle spese (con particolare attenzione a entrate già accertate) </a:t>
                      </a:r>
                    </a:p>
                    <a:p>
                      <a:pPr marL="0" indent="0" algn="ctr">
                        <a:buNone/>
                      </a:pPr>
                      <a:endParaRPr lang="it-IT" sz="1100" kern="120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7</a:t>
                      </a:r>
                    </a:p>
                  </a:txBody>
                  <a:tcPr marL="68580" marR="68580"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endParaRPr lang="it-IT" sz="1200" b="1">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761733781"/>
                  </a:ext>
                </a:extLst>
              </a:tr>
              <a:tr h="326050">
                <a:tc>
                  <a:txBody>
                    <a:bodyPr/>
                    <a:lstStyle/>
                    <a:p>
                      <a:pPr marL="0" algn="l" defTabSz="457200" rtl="0" eaLnBrk="1" latinLnBrk="0" hangingPunct="1"/>
                      <a:endPar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it-IT" sz="11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sostegno di altri soggetti pubblici e/o privati </a:t>
                      </a:r>
                    </a:p>
                    <a:p>
                      <a:pPr marL="0" indent="0" algn="r">
                        <a:buNone/>
                      </a:pPr>
                      <a:endParaRPr lang="it-IT" sz="1100" kern="1200">
                        <a:solidFill>
                          <a:schemeClr val="dk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200">
                          <a:effectLst/>
                          <a:latin typeface="Calibri" panose="020F0502020204030204" pitchFamily="34" charset="0"/>
                          <a:ea typeface="Calibri" panose="020F0502020204030204" pitchFamily="34" charset="0"/>
                          <a:cs typeface="Calibri" panose="020F0502020204030204" pitchFamily="34" charset="0"/>
                        </a:rPr>
                        <a:t>5</a:t>
                      </a:r>
                    </a:p>
                  </a:txBody>
                  <a:tcPr marL="68580" marR="68580"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endParaRPr lang="it-IT" sz="1200" b="1">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7364484"/>
                  </a:ext>
                </a:extLst>
              </a:tr>
              <a:tr h="266768">
                <a:tc gridSpan="3">
                  <a:txBody>
                    <a:bodyPr/>
                    <a:lstStyle/>
                    <a:p>
                      <a:pPr marL="0" algn="l" defTabSz="457200" rtl="0" eaLnBrk="1" latinLnBrk="0" hangingPunct="1"/>
                      <a:endPar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1"/>
                      </a:solidFill>
                      <a:prstDash val="solid"/>
                      <a:round/>
                      <a:headEnd type="none" w="med" len="med"/>
                      <a:tailEnd type="none" w="med" len="med"/>
                    </a:lnT>
                    <a:lnB w="12700" cap="flat" cmpd="sng" algn="ctr">
                      <a:solidFill>
                        <a:schemeClr val="accent2">
                          <a:lumMod val="50000"/>
                        </a:schemeClr>
                      </a:solidFill>
                      <a:prstDash val="solid"/>
                      <a:round/>
                      <a:headEnd type="none" w="med" len="med"/>
                      <a:tailEnd type="none" w="med" len="med"/>
                    </a:lnB>
                  </a:tcPr>
                </a:tc>
                <a:tc hMerge="1">
                  <a:txBody>
                    <a:bodyPr/>
                    <a:lstStyle/>
                    <a:p>
                      <a:pPr>
                        <a:spcAft>
                          <a:spcPts val="800"/>
                        </a:spcAft>
                      </a:pP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hMerge="1">
                  <a:txBody>
                    <a:bodyPr/>
                    <a:lstStyle/>
                    <a:p>
                      <a:pPr algn="ctr">
                        <a:spcAft>
                          <a:spcPts val="800"/>
                        </a:spcAft>
                      </a:pP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T w="12700" cap="flat" cmpd="sng" algn="ctr">
                      <a:solidFill>
                        <a:schemeClr val="accent1"/>
                      </a:solidFill>
                      <a:prstDash val="solid"/>
                      <a:round/>
                      <a:headEnd type="none" w="med" len="med"/>
                      <a:tailEnd type="none" w="med" len="med"/>
                    </a:lnT>
                  </a:tcPr>
                </a:tc>
                <a:tc>
                  <a:txBody>
                    <a:bodyPr/>
                    <a:lstStyle/>
                    <a:p>
                      <a:pPr algn="ctr"/>
                      <a:r>
                        <a:rPr lang="it-IT" sz="1200" b="1" dirty="0">
                          <a:latin typeface="Calibri" panose="020F0502020204030204" pitchFamily="34" charset="0"/>
                          <a:ea typeface="Calibri" panose="020F0502020204030204" pitchFamily="34" charset="0"/>
                          <a:cs typeface="Calibri" panose="020F0502020204030204" pitchFamily="34" charset="0"/>
                        </a:rPr>
                        <a:t>100</a:t>
                      </a:r>
                    </a:p>
                  </a:txBody>
                  <a:tcPr>
                    <a:lnT w="12700" cap="flat" cmpd="sng" algn="ctr">
                      <a:solidFill>
                        <a:schemeClr val="accent1"/>
                      </a:solidFill>
                      <a:prstDash val="solid"/>
                      <a:round/>
                      <a:headEnd type="none" w="med" len="med"/>
                      <a:tailEnd type="none" w="med" len="med"/>
                    </a:lnT>
                    <a:lnB w="12700" cap="flat" cmpd="sng" algn="ctr">
                      <a:solidFill>
                        <a:schemeClr val="accent2">
                          <a:lumMod val="50000"/>
                        </a:schemeClr>
                      </a:solidFill>
                      <a:prstDash val="solid"/>
                      <a:round/>
                      <a:headEnd type="none" w="med" len="med"/>
                      <a:tailEnd type="none" w="med" len="med"/>
                    </a:lnB>
                  </a:tcPr>
                </a:tc>
                <a:extLst>
                  <a:ext uri="{0D108BD9-81ED-4DB2-BD59-A6C34878D82A}">
                    <a16:rowId xmlns:a16="http://schemas.microsoft.com/office/drawing/2014/main" val="366953239"/>
                  </a:ext>
                </a:extLst>
              </a:tr>
            </a:tbl>
          </a:graphicData>
        </a:graphic>
      </p:graphicFrame>
    </p:spTree>
    <p:extLst>
      <p:ext uri="{BB962C8B-B14F-4D97-AF65-F5344CB8AC3E}">
        <p14:creationId xmlns:p14="http://schemas.microsoft.com/office/powerpoint/2010/main" val="1651862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ttangolo 18">
            <a:extLst>
              <a:ext uri="{FF2B5EF4-FFF2-40B4-BE49-F238E27FC236}">
                <a16:creationId xmlns:a16="http://schemas.microsoft.com/office/drawing/2014/main" id="{33ACED6F-A16F-43C5-B6FC-52A961F1625B}"/>
              </a:ext>
            </a:extLst>
          </p:cNvPr>
          <p:cNvSpPr/>
          <p:nvPr/>
        </p:nvSpPr>
        <p:spPr>
          <a:xfrm>
            <a:off x="477011" y="151407"/>
            <a:ext cx="11355325" cy="56824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Figura a mano libera: forma 10">
            <a:extLst>
              <a:ext uri="{FF2B5EF4-FFF2-40B4-BE49-F238E27FC236}">
                <a16:creationId xmlns:a16="http://schemas.microsoft.com/office/drawing/2014/main" id="{F178C654-0BFC-4A68-B39F-98A0221D83ED}"/>
              </a:ext>
            </a:extLst>
          </p:cNvPr>
          <p:cNvSpPr/>
          <p:nvPr/>
        </p:nvSpPr>
        <p:spPr>
          <a:xfrm>
            <a:off x="949131" y="1481960"/>
            <a:ext cx="2918781" cy="1036650"/>
          </a:xfrm>
          <a:custGeom>
            <a:avLst/>
            <a:gdLst>
              <a:gd name="connsiteX0" fmla="*/ 0 w 2506576"/>
              <a:gd name="connsiteY0" fmla="*/ 86400 h 864000"/>
              <a:gd name="connsiteX1" fmla="*/ 86400 w 2506576"/>
              <a:gd name="connsiteY1" fmla="*/ 0 h 864000"/>
              <a:gd name="connsiteX2" fmla="*/ 2420176 w 2506576"/>
              <a:gd name="connsiteY2" fmla="*/ 0 h 864000"/>
              <a:gd name="connsiteX3" fmla="*/ 2506576 w 2506576"/>
              <a:gd name="connsiteY3" fmla="*/ 86400 h 864000"/>
              <a:gd name="connsiteX4" fmla="*/ 2506576 w 2506576"/>
              <a:gd name="connsiteY4" fmla="*/ 777600 h 864000"/>
              <a:gd name="connsiteX5" fmla="*/ 2420176 w 2506576"/>
              <a:gd name="connsiteY5" fmla="*/ 864000 h 864000"/>
              <a:gd name="connsiteX6" fmla="*/ 86400 w 2506576"/>
              <a:gd name="connsiteY6" fmla="*/ 864000 h 864000"/>
              <a:gd name="connsiteX7" fmla="*/ 0 w 2506576"/>
              <a:gd name="connsiteY7" fmla="*/ 777600 h 864000"/>
              <a:gd name="connsiteX8" fmla="*/ 0 w 2506576"/>
              <a:gd name="connsiteY8" fmla="*/ 86400 h 86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6576" h="864000">
                <a:moveTo>
                  <a:pt x="0" y="86400"/>
                </a:moveTo>
                <a:cubicBezTo>
                  <a:pt x="0" y="38683"/>
                  <a:pt x="38683" y="0"/>
                  <a:pt x="86400" y="0"/>
                </a:cubicBezTo>
                <a:lnTo>
                  <a:pt x="2420176" y="0"/>
                </a:lnTo>
                <a:cubicBezTo>
                  <a:pt x="2467893" y="0"/>
                  <a:pt x="2506576" y="38683"/>
                  <a:pt x="2506576" y="86400"/>
                </a:cubicBezTo>
                <a:lnTo>
                  <a:pt x="2506576" y="777600"/>
                </a:lnTo>
                <a:cubicBezTo>
                  <a:pt x="2506576" y="825317"/>
                  <a:pt x="2467893" y="864000"/>
                  <a:pt x="2420176" y="864000"/>
                </a:cubicBezTo>
                <a:lnTo>
                  <a:pt x="86400" y="864000"/>
                </a:lnTo>
                <a:cubicBezTo>
                  <a:pt x="38683" y="864000"/>
                  <a:pt x="0" y="825317"/>
                  <a:pt x="0" y="777600"/>
                </a:cubicBezTo>
                <a:lnTo>
                  <a:pt x="0" y="86400"/>
                </a:lnTo>
                <a:close/>
              </a:path>
            </a:pathLst>
          </a:custGeom>
        </p:spPr>
        <p:style>
          <a:lnRef idx="2">
            <a:schemeClr val="lt1">
              <a:hueOff val="0"/>
              <a:satOff val="0"/>
              <a:lumOff val="0"/>
              <a:alphaOff val="0"/>
            </a:schemeClr>
          </a:lnRef>
          <a:fillRef idx="1">
            <a:schemeClr val="accent4">
              <a:hueOff val="4900445"/>
              <a:satOff val="-20388"/>
              <a:lumOff val="4804"/>
              <a:alphaOff val="0"/>
            </a:schemeClr>
          </a:fillRef>
          <a:effectRef idx="0">
            <a:schemeClr val="accent4">
              <a:hueOff val="4900445"/>
              <a:satOff val="-20388"/>
              <a:lumOff val="4804"/>
              <a:alphaOff val="0"/>
            </a:schemeClr>
          </a:effectRef>
          <a:fontRef idx="minor">
            <a:schemeClr val="lt1"/>
          </a:fontRef>
        </p:style>
        <p:txBody>
          <a:bodyPr spcFirstLastPara="0" vert="horz" wrap="square" lIns="199136" tIns="199136" rIns="199136" bIns="394680" numCol="1" spcCol="1270" anchor="t" anchorCtr="0">
            <a:noAutofit/>
          </a:bodyPr>
          <a:lstStyle/>
          <a:p>
            <a:pPr marL="0" lvl="0" indent="0" algn="l" defTabSz="1244600">
              <a:lnSpc>
                <a:spcPct val="90000"/>
              </a:lnSpc>
              <a:spcBef>
                <a:spcPct val="0"/>
              </a:spcBef>
              <a:spcAft>
                <a:spcPct val="35000"/>
              </a:spcAft>
              <a:buNone/>
            </a:pPr>
            <a:r>
              <a:rPr lang="it-IT" b="1" kern="1200">
                <a:latin typeface="+mj-lt"/>
              </a:rPr>
              <a:t>APPROVAZIONE DELL’AVVISO</a:t>
            </a:r>
          </a:p>
        </p:txBody>
      </p:sp>
      <p:sp>
        <p:nvSpPr>
          <p:cNvPr id="12" name="Figura a mano libera: forma 11">
            <a:extLst>
              <a:ext uri="{FF2B5EF4-FFF2-40B4-BE49-F238E27FC236}">
                <a16:creationId xmlns:a16="http://schemas.microsoft.com/office/drawing/2014/main" id="{7DA25EE0-9873-4BC4-86EA-0A166E1D6C70}"/>
              </a:ext>
            </a:extLst>
          </p:cNvPr>
          <p:cNvSpPr/>
          <p:nvPr/>
        </p:nvSpPr>
        <p:spPr>
          <a:xfrm rot="50942">
            <a:off x="4070703" y="1672331"/>
            <a:ext cx="713549" cy="546934"/>
          </a:xfrm>
          <a:custGeom>
            <a:avLst/>
            <a:gdLst>
              <a:gd name="connsiteX0" fmla="*/ 0 w 805662"/>
              <a:gd name="connsiteY0" fmla="*/ 124813 h 624065"/>
              <a:gd name="connsiteX1" fmla="*/ 493630 w 805662"/>
              <a:gd name="connsiteY1" fmla="*/ 124813 h 624065"/>
              <a:gd name="connsiteX2" fmla="*/ 493630 w 805662"/>
              <a:gd name="connsiteY2" fmla="*/ 0 h 624065"/>
              <a:gd name="connsiteX3" fmla="*/ 805662 w 805662"/>
              <a:gd name="connsiteY3" fmla="*/ 312033 h 624065"/>
              <a:gd name="connsiteX4" fmla="*/ 493630 w 805662"/>
              <a:gd name="connsiteY4" fmla="*/ 624065 h 624065"/>
              <a:gd name="connsiteX5" fmla="*/ 493630 w 805662"/>
              <a:gd name="connsiteY5" fmla="*/ 499252 h 624065"/>
              <a:gd name="connsiteX6" fmla="*/ 0 w 805662"/>
              <a:gd name="connsiteY6" fmla="*/ 499252 h 624065"/>
              <a:gd name="connsiteX7" fmla="*/ 0 w 805662"/>
              <a:gd name="connsiteY7" fmla="*/ 124813 h 624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5662" h="624065">
                <a:moveTo>
                  <a:pt x="0" y="124813"/>
                </a:moveTo>
                <a:lnTo>
                  <a:pt x="493630" y="124813"/>
                </a:lnTo>
                <a:lnTo>
                  <a:pt x="493630" y="0"/>
                </a:lnTo>
                <a:lnTo>
                  <a:pt x="805662" y="312033"/>
                </a:lnTo>
                <a:lnTo>
                  <a:pt x="493630" y="624065"/>
                </a:lnTo>
                <a:lnTo>
                  <a:pt x="493630" y="499252"/>
                </a:lnTo>
                <a:lnTo>
                  <a:pt x="0" y="499252"/>
                </a:lnTo>
                <a:lnTo>
                  <a:pt x="0" y="124813"/>
                </a:lnTo>
                <a:close/>
              </a:path>
            </a:pathLst>
          </a:custGeom>
          <a:solidFill>
            <a:srgbClr val="28149C"/>
          </a:solidFill>
        </p:spPr>
        <p:style>
          <a:lnRef idx="0">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txBody>
          <a:bodyPr spcFirstLastPara="0" vert="horz" wrap="square" lIns="-1" tIns="124813" rIns="187219" bIns="124812" numCol="1" spcCol="1270" anchor="ctr" anchorCtr="0">
            <a:noAutofit/>
          </a:bodyPr>
          <a:lstStyle/>
          <a:p>
            <a:pPr marL="0" lvl="0" indent="0" algn="ctr" defTabSz="711200">
              <a:lnSpc>
                <a:spcPct val="90000"/>
              </a:lnSpc>
              <a:spcBef>
                <a:spcPct val="0"/>
              </a:spcBef>
              <a:spcAft>
                <a:spcPct val="35000"/>
              </a:spcAft>
              <a:buNone/>
            </a:pPr>
            <a:endParaRPr lang="it-IT" sz="1600" kern="1200"/>
          </a:p>
        </p:txBody>
      </p:sp>
      <p:sp>
        <p:nvSpPr>
          <p:cNvPr id="13" name="Figura a mano libera: forma 12">
            <a:extLst>
              <a:ext uri="{FF2B5EF4-FFF2-40B4-BE49-F238E27FC236}">
                <a16:creationId xmlns:a16="http://schemas.microsoft.com/office/drawing/2014/main" id="{C0706DF3-96B9-491A-81CA-181B48958331}"/>
              </a:ext>
            </a:extLst>
          </p:cNvPr>
          <p:cNvSpPr/>
          <p:nvPr/>
        </p:nvSpPr>
        <p:spPr>
          <a:xfrm>
            <a:off x="4914607" y="1430109"/>
            <a:ext cx="2995754" cy="945761"/>
          </a:xfrm>
          <a:custGeom>
            <a:avLst/>
            <a:gdLst>
              <a:gd name="connsiteX0" fmla="*/ 0 w 2506576"/>
              <a:gd name="connsiteY0" fmla="*/ 86400 h 864000"/>
              <a:gd name="connsiteX1" fmla="*/ 86400 w 2506576"/>
              <a:gd name="connsiteY1" fmla="*/ 0 h 864000"/>
              <a:gd name="connsiteX2" fmla="*/ 2420176 w 2506576"/>
              <a:gd name="connsiteY2" fmla="*/ 0 h 864000"/>
              <a:gd name="connsiteX3" fmla="*/ 2506576 w 2506576"/>
              <a:gd name="connsiteY3" fmla="*/ 86400 h 864000"/>
              <a:gd name="connsiteX4" fmla="*/ 2506576 w 2506576"/>
              <a:gd name="connsiteY4" fmla="*/ 777600 h 864000"/>
              <a:gd name="connsiteX5" fmla="*/ 2420176 w 2506576"/>
              <a:gd name="connsiteY5" fmla="*/ 864000 h 864000"/>
              <a:gd name="connsiteX6" fmla="*/ 86400 w 2506576"/>
              <a:gd name="connsiteY6" fmla="*/ 864000 h 864000"/>
              <a:gd name="connsiteX7" fmla="*/ 0 w 2506576"/>
              <a:gd name="connsiteY7" fmla="*/ 777600 h 864000"/>
              <a:gd name="connsiteX8" fmla="*/ 0 w 2506576"/>
              <a:gd name="connsiteY8" fmla="*/ 86400 h 86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6576" h="864000">
                <a:moveTo>
                  <a:pt x="0" y="86400"/>
                </a:moveTo>
                <a:cubicBezTo>
                  <a:pt x="0" y="38683"/>
                  <a:pt x="38683" y="0"/>
                  <a:pt x="86400" y="0"/>
                </a:cubicBezTo>
                <a:lnTo>
                  <a:pt x="2420176" y="0"/>
                </a:lnTo>
                <a:cubicBezTo>
                  <a:pt x="2467893" y="0"/>
                  <a:pt x="2506576" y="38683"/>
                  <a:pt x="2506576" y="86400"/>
                </a:cubicBezTo>
                <a:lnTo>
                  <a:pt x="2506576" y="777600"/>
                </a:lnTo>
                <a:cubicBezTo>
                  <a:pt x="2506576" y="825317"/>
                  <a:pt x="2467893" y="864000"/>
                  <a:pt x="2420176" y="864000"/>
                </a:cubicBezTo>
                <a:lnTo>
                  <a:pt x="86400" y="864000"/>
                </a:lnTo>
                <a:cubicBezTo>
                  <a:pt x="38683" y="864000"/>
                  <a:pt x="0" y="825317"/>
                  <a:pt x="0" y="777600"/>
                </a:cubicBezTo>
                <a:lnTo>
                  <a:pt x="0" y="86400"/>
                </a:lnTo>
                <a:close/>
              </a:path>
            </a:pathLst>
          </a:custGeom>
          <a:solidFill>
            <a:schemeClr val="accent5">
              <a:lumMod val="75000"/>
            </a:schemeClr>
          </a:solidFill>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txBody>
          <a:bodyPr spcFirstLastPara="0" vert="horz" wrap="square" lIns="199136" tIns="199136" rIns="199136" bIns="394680" numCol="1" spcCol="1270" anchor="t" anchorCtr="0">
            <a:normAutofit fontScale="25000" lnSpcReduction="20000"/>
          </a:bodyPr>
          <a:lstStyle/>
          <a:p>
            <a:pPr marL="0" lvl="0" indent="0" algn="ctr" defTabSz="1244600">
              <a:lnSpc>
                <a:spcPct val="90000"/>
              </a:lnSpc>
              <a:spcBef>
                <a:spcPct val="0"/>
              </a:spcBef>
              <a:spcAft>
                <a:spcPct val="35000"/>
              </a:spcAft>
              <a:buNone/>
            </a:pPr>
            <a:r>
              <a:rPr lang="it-IT" b="1" kern="1200">
                <a:latin typeface="Montserrat Light" panose="00000400000000000000" pitchFamily="2" charset="0"/>
              </a:rPr>
              <a:t>    </a:t>
            </a:r>
            <a:r>
              <a:rPr lang="it-IT" sz="6200" b="1" kern="1200">
                <a:latin typeface="+mj-lt"/>
              </a:rPr>
              <a:t>CANDIDATURE </a:t>
            </a:r>
          </a:p>
          <a:p>
            <a:pPr marL="0" lvl="0" indent="0" algn="ctr" defTabSz="1244600">
              <a:lnSpc>
                <a:spcPct val="90000"/>
              </a:lnSpc>
              <a:spcBef>
                <a:spcPct val="0"/>
              </a:spcBef>
              <a:spcAft>
                <a:spcPct val="35000"/>
              </a:spcAft>
              <a:buNone/>
            </a:pPr>
            <a:r>
              <a:rPr lang="it-IT" sz="7200" b="1" kern="1200" err="1">
                <a:latin typeface="+mj-lt"/>
              </a:rPr>
              <a:t>Sib@c</a:t>
            </a:r>
            <a:r>
              <a:rPr lang="it-IT" sz="7200" kern="1200">
                <a:latin typeface="+mj-lt"/>
              </a:rPr>
              <a:t> </a:t>
            </a:r>
          </a:p>
        </p:txBody>
      </p:sp>
      <p:sp>
        <p:nvSpPr>
          <p:cNvPr id="27" name="CasellaDiTesto 26">
            <a:extLst>
              <a:ext uri="{FF2B5EF4-FFF2-40B4-BE49-F238E27FC236}">
                <a16:creationId xmlns:a16="http://schemas.microsoft.com/office/drawing/2014/main" id="{5D397B42-E381-49E9-BC44-2372A8FE60BE}"/>
              </a:ext>
            </a:extLst>
          </p:cNvPr>
          <p:cNvSpPr txBox="1"/>
          <p:nvPr/>
        </p:nvSpPr>
        <p:spPr>
          <a:xfrm>
            <a:off x="6916317" y="2292676"/>
            <a:ext cx="4689021" cy="480519"/>
          </a:xfrm>
          <a:prstGeom prst="rect">
            <a:avLst/>
          </a:prstGeom>
          <a:solidFill>
            <a:srgbClr val="FFFF00"/>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9636" tIns="109636" rIns="109636" bIns="109636" numCol="1" spcCol="1270" anchor="t" anchorCtr="0">
            <a:noAutofit/>
          </a:bodyPr>
          <a:lstStyle/>
          <a:p>
            <a:pPr marL="0" lvl="1" defTabSz="685223">
              <a:lnSpc>
                <a:spcPct val="90000"/>
              </a:lnSpc>
              <a:spcBef>
                <a:spcPct val="0"/>
              </a:spcBef>
              <a:spcAft>
                <a:spcPct val="15000"/>
              </a:spcAft>
            </a:pPr>
            <a:r>
              <a:rPr lang="it-IT" sz="1400" b="1">
                <a:solidFill>
                  <a:srgbClr val="000000">
                    <a:hueOff val="0"/>
                    <a:satOff val="0"/>
                    <a:lumOff val="0"/>
                    <a:alphaOff val="0"/>
                  </a:srgbClr>
                </a:solidFill>
                <a:latin typeface="+mj-lt"/>
              </a:rPr>
              <a:t>dal 13 gennaio 2026 ore 9 al 5 febbraio 2026 ore 16</a:t>
            </a:r>
          </a:p>
          <a:p>
            <a:pPr marL="0" lvl="1" defTabSz="685223">
              <a:lnSpc>
                <a:spcPct val="90000"/>
              </a:lnSpc>
              <a:spcBef>
                <a:spcPct val="0"/>
              </a:spcBef>
              <a:spcAft>
                <a:spcPct val="15000"/>
              </a:spcAft>
            </a:pPr>
            <a:endParaRPr lang="it-IT" sz="1600" b="1">
              <a:solidFill>
                <a:srgbClr val="000000">
                  <a:hueOff val="0"/>
                  <a:satOff val="0"/>
                  <a:lumOff val="0"/>
                  <a:alphaOff val="0"/>
                </a:srgbClr>
              </a:solidFill>
              <a:latin typeface="Montserrat Light" panose="00000400000000000000" pitchFamily="2" charset="0"/>
            </a:endParaRPr>
          </a:p>
        </p:txBody>
      </p:sp>
      <p:sp>
        <p:nvSpPr>
          <p:cNvPr id="15" name="Figura a mano libera: forma 14">
            <a:extLst>
              <a:ext uri="{FF2B5EF4-FFF2-40B4-BE49-F238E27FC236}">
                <a16:creationId xmlns:a16="http://schemas.microsoft.com/office/drawing/2014/main" id="{B72DCD19-94A5-402E-95FA-F92FC7BC4F10}"/>
              </a:ext>
            </a:extLst>
          </p:cNvPr>
          <p:cNvSpPr/>
          <p:nvPr/>
        </p:nvSpPr>
        <p:spPr>
          <a:xfrm>
            <a:off x="4888777" y="3255836"/>
            <a:ext cx="3412654" cy="1806739"/>
          </a:xfrm>
          <a:custGeom>
            <a:avLst/>
            <a:gdLst>
              <a:gd name="connsiteX0" fmla="*/ 0 w 2411499"/>
              <a:gd name="connsiteY0" fmla="*/ 132493 h 1324934"/>
              <a:gd name="connsiteX1" fmla="*/ 132493 w 2411499"/>
              <a:gd name="connsiteY1" fmla="*/ 0 h 1324934"/>
              <a:gd name="connsiteX2" fmla="*/ 2279006 w 2411499"/>
              <a:gd name="connsiteY2" fmla="*/ 0 h 1324934"/>
              <a:gd name="connsiteX3" fmla="*/ 2411499 w 2411499"/>
              <a:gd name="connsiteY3" fmla="*/ 132493 h 1324934"/>
              <a:gd name="connsiteX4" fmla="*/ 2411499 w 2411499"/>
              <a:gd name="connsiteY4" fmla="*/ 1192441 h 1324934"/>
              <a:gd name="connsiteX5" fmla="*/ 2279006 w 2411499"/>
              <a:gd name="connsiteY5" fmla="*/ 1324934 h 1324934"/>
              <a:gd name="connsiteX6" fmla="*/ 132493 w 2411499"/>
              <a:gd name="connsiteY6" fmla="*/ 1324934 h 1324934"/>
              <a:gd name="connsiteX7" fmla="*/ 0 w 2411499"/>
              <a:gd name="connsiteY7" fmla="*/ 1192441 h 1324934"/>
              <a:gd name="connsiteX8" fmla="*/ 0 w 2411499"/>
              <a:gd name="connsiteY8" fmla="*/ 132493 h 13249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1324934">
                <a:moveTo>
                  <a:pt x="0" y="132493"/>
                </a:moveTo>
                <a:cubicBezTo>
                  <a:pt x="0" y="59319"/>
                  <a:pt x="59319" y="0"/>
                  <a:pt x="132493" y="0"/>
                </a:cubicBezTo>
                <a:lnTo>
                  <a:pt x="2279006" y="0"/>
                </a:lnTo>
                <a:cubicBezTo>
                  <a:pt x="2352180" y="0"/>
                  <a:pt x="2411499" y="59319"/>
                  <a:pt x="2411499" y="132493"/>
                </a:cubicBezTo>
                <a:lnTo>
                  <a:pt x="2411499" y="1192441"/>
                </a:lnTo>
                <a:cubicBezTo>
                  <a:pt x="2411499" y="1265615"/>
                  <a:pt x="2352180" y="1324934"/>
                  <a:pt x="2279006" y="1324934"/>
                </a:cubicBezTo>
                <a:lnTo>
                  <a:pt x="132493" y="1324934"/>
                </a:lnTo>
                <a:cubicBezTo>
                  <a:pt x="59319" y="1324934"/>
                  <a:pt x="0" y="1265615"/>
                  <a:pt x="0" y="1192441"/>
                </a:cubicBezTo>
                <a:lnTo>
                  <a:pt x="0" y="132493"/>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28016" tIns="128016" rIns="128016" bIns="510225" numCol="1" spcCol="1270" anchor="t" anchorCtr="0">
            <a:noAutofit/>
          </a:bodyPr>
          <a:lstStyle/>
          <a:p>
            <a:pPr defTabSz="800100">
              <a:lnSpc>
                <a:spcPct val="90000"/>
              </a:lnSpc>
              <a:spcBef>
                <a:spcPct val="0"/>
              </a:spcBef>
              <a:spcAft>
                <a:spcPct val="35000"/>
              </a:spcAft>
            </a:pPr>
            <a:r>
              <a:rPr lang="it-IT" b="1" kern="1200">
                <a:latin typeface="+mj-lt"/>
              </a:rPr>
              <a:t>ISTRUTTORIA FORMALE</a:t>
            </a:r>
          </a:p>
          <a:p>
            <a:pPr algn="just" defTabSz="800100">
              <a:lnSpc>
                <a:spcPct val="90000"/>
              </a:lnSpc>
              <a:spcBef>
                <a:spcPct val="0"/>
              </a:spcBef>
              <a:spcAft>
                <a:spcPct val="35000"/>
              </a:spcAft>
            </a:pPr>
            <a:r>
              <a:rPr lang="it-IT" sz="1600">
                <a:solidFill>
                  <a:schemeClr val="tx1"/>
                </a:solidFill>
                <a:latin typeface="+mj-lt"/>
                <a:cs typeface="Calibri"/>
              </a:rPr>
              <a:t>Verifica della sussistenza dei requisiti  di ammissibilità previsti dall’Avviso: completezza della domanda, requisiti soggettivi, requisiti e tipologia del progetto</a:t>
            </a:r>
            <a:endParaRPr lang="it-IT" sz="1600">
              <a:solidFill>
                <a:schemeClr val="tx1"/>
              </a:solidFill>
              <a:latin typeface="+mj-lt"/>
              <a:cs typeface="Calibri" panose="020F0502020204030204" pitchFamily="34" charset="0"/>
            </a:endParaRPr>
          </a:p>
        </p:txBody>
      </p:sp>
      <p:sp>
        <p:nvSpPr>
          <p:cNvPr id="16" name="Figura a mano libera: forma 15">
            <a:extLst>
              <a:ext uri="{FF2B5EF4-FFF2-40B4-BE49-F238E27FC236}">
                <a16:creationId xmlns:a16="http://schemas.microsoft.com/office/drawing/2014/main" id="{85F60BDD-32ED-4DFC-8A60-03401FAB567E}"/>
              </a:ext>
            </a:extLst>
          </p:cNvPr>
          <p:cNvSpPr/>
          <p:nvPr/>
        </p:nvSpPr>
        <p:spPr>
          <a:xfrm>
            <a:off x="8631885" y="3820767"/>
            <a:ext cx="2990472" cy="1241808"/>
          </a:xfrm>
          <a:custGeom>
            <a:avLst/>
            <a:gdLst>
              <a:gd name="connsiteX0" fmla="*/ 0 w 2411499"/>
              <a:gd name="connsiteY0" fmla="*/ 70985 h 709853"/>
              <a:gd name="connsiteX1" fmla="*/ 70985 w 2411499"/>
              <a:gd name="connsiteY1" fmla="*/ 0 h 709853"/>
              <a:gd name="connsiteX2" fmla="*/ 2340514 w 2411499"/>
              <a:gd name="connsiteY2" fmla="*/ 0 h 709853"/>
              <a:gd name="connsiteX3" fmla="*/ 2411499 w 2411499"/>
              <a:gd name="connsiteY3" fmla="*/ 70985 h 709853"/>
              <a:gd name="connsiteX4" fmla="*/ 2411499 w 2411499"/>
              <a:gd name="connsiteY4" fmla="*/ 638868 h 709853"/>
              <a:gd name="connsiteX5" fmla="*/ 2340514 w 2411499"/>
              <a:gd name="connsiteY5" fmla="*/ 709853 h 709853"/>
              <a:gd name="connsiteX6" fmla="*/ 70985 w 2411499"/>
              <a:gd name="connsiteY6" fmla="*/ 709853 h 709853"/>
              <a:gd name="connsiteX7" fmla="*/ 0 w 2411499"/>
              <a:gd name="connsiteY7" fmla="*/ 638868 h 709853"/>
              <a:gd name="connsiteX8" fmla="*/ 0 w 2411499"/>
              <a:gd name="connsiteY8" fmla="*/ 70985 h 709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709853">
                <a:moveTo>
                  <a:pt x="0" y="70985"/>
                </a:moveTo>
                <a:cubicBezTo>
                  <a:pt x="0" y="31781"/>
                  <a:pt x="31781" y="0"/>
                  <a:pt x="70985" y="0"/>
                </a:cubicBezTo>
                <a:lnTo>
                  <a:pt x="2340514" y="0"/>
                </a:lnTo>
                <a:cubicBezTo>
                  <a:pt x="2379718" y="0"/>
                  <a:pt x="2411499" y="31781"/>
                  <a:pt x="2411499" y="70985"/>
                </a:cubicBezTo>
                <a:lnTo>
                  <a:pt x="2411499" y="638868"/>
                </a:lnTo>
                <a:cubicBezTo>
                  <a:pt x="2411499" y="678072"/>
                  <a:pt x="2379718" y="709853"/>
                  <a:pt x="2340514" y="709853"/>
                </a:cubicBezTo>
                <a:lnTo>
                  <a:pt x="70985" y="709853"/>
                </a:lnTo>
                <a:cubicBezTo>
                  <a:pt x="31781" y="709853"/>
                  <a:pt x="0" y="678072"/>
                  <a:pt x="0" y="638868"/>
                </a:cubicBezTo>
                <a:lnTo>
                  <a:pt x="0" y="70985"/>
                </a:lnTo>
                <a:close/>
              </a:path>
            </a:pathLst>
          </a:custGeom>
        </p:spPr>
        <p:style>
          <a:lnRef idx="2">
            <a:schemeClr val="accent2">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0359" tIns="120359" rIns="120359" bIns="120359" numCol="1" spcCol="1270" anchor="t" anchorCtr="0">
            <a:noAutofit/>
          </a:bodyPr>
          <a:lstStyle/>
          <a:p>
            <a:pPr marL="114300" lvl="1" indent="-114300" defTabSz="622300">
              <a:lnSpc>
                <a:spcPct val="90000"/>
              </a:lnSpc>
              <a:spcBef>
                <a:spcPct val="0"/>
              </a:spcBef>
              <a:spcAft>
                <a:spcPct val="15000"/>
              </a:spcAft>
              <a:buNone/>
            </a:pPr>
            <a:r>
              <a:rPr lang="it-IT" sz="1200" b="1" kern="1200">
                <a:solidFill>
                  <a:schemeClr val="tx1"/>
                </a:solidFill>
                <a:latin typeface="Montserrat Light" panose="00000400000000000000" pitchFamily="2" charset="0"/>
              </a:rPr>
              <a:t> </a:t>
            </a:r>
            <a:r>
              <a:rPr lang="it-IT" sz="1400" b="1" kern="1200">
                <a:solidFill>
                  <a:srgbClr val="FF0000"/>
                </a:solidFill>
                <a:latin typeface="+mj-lt"/>
              </a:rPr>
              <a:t>Comunicazione dei motivi di esclusione o richieste di chiarimenti (soccorso istruttorio) a cui dare riscontro VIA PEC entro 10 gg</a:t>
            </a:r>
          </a:p>
        </p:txBody>
      </p:sp>
      <p:sp>
        <p:nvSpPr>
          <p:cNvPr id="24" name="Figura a mano libera: forma 23">
            <a:extLst>
              <a:ext uri="{FF2B5EF4-FFF2-40B4-BE49-F238E27FC236}">
                <a16:creationId xmlns:a16="http://schemas.microsoft.com/office/drawing/2014/main" id="{1A716B74-053B-4189-84EE-D057995E27E3}"/>
              </a:ext>
            </a:extLst>
          </p:cNvPr>
          <p:cNvSpPr/>
          <p:nvPr/>
        </p:nvSpPr>
        <p:spPr>
          <a:xfrm>
            <a:off x="1254973" y="2350312"/>
            <a:ext cx="1917995" cy="755449"/>
          </a:xfrm>
          <a:custGeom>
            <a:avLst/>
            <a:gdLst>
              <a:gd name="connsiteX0" fmla="*/ 0 w 2506576"/>
              <a:gd name="connsiteY0" fmla="*/ 115200 h 1152000"/>
              <a:gd name="connsiteX1" fmla="*/ 115200 w 2506576"/>
              <a:gd name="connsiteY1" fmla="*/ 0 h 1152000"/>
              <a:gd name="connsiteX2" fmla="*/ 2391376 w 2506576"/>
              <a:gd name="connsiteY2" fmla="*/ 0 h 1152000"/>
              <a:gd name="connsiteX3" fmla="*/ 2506576 w 2506576"/>
              <a:gd name="connsiteY3" fmla="*/ 115200 h 1152000"/>
              <a:gd name="connsiteX4" fmla="*/ 2506576 w 2506576"/>
              <a:gd name="connsiteY4" fmla="*/ 1036800 h 1152000"/>
              <a:gd name="connsiteX5" fmla="*/ 2391376 w 2506576"/>
              <a:gd name="connsiteY5" fmla="*/ 1152000 h 1152000"/>
              <a:gd name="connsiteX6" fmla="*/ 115200 w 2506576"/>
              <a:gd name="connsiteY6" fmla="*/ 1152000 h 1152000"/>
              <a:gd name="connsiteX7" fmla="*/ 0 w 2506576"/>
              <a:gd name="connsiteY7" fmla="*/ 1036800 h 1152000"/>
              <a:gd name="connsiteX8" fmla="*/ 0 w 2506576"/>
              <a:gd name="connsiteY8" fmla="*/ 115200 h 115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6576" h="1152000">
                <a:moveTo>
                  <a:pt x="0" y="115200"/>
                </a:moveTo>
                <a:cubicBezTo>
                  <a:pt x="0" y="51577"/>
                  <a:pt x="51577" y="0"/>
                  <a:pt x="115200" y="0"/>
                </a:cubicBezTo>
                <a:lnTo>
                  <a:pt x="2391376" y="0"/>
                </a:lnTo>
                <a:cubicBezTo>
                  <a:pt x="2454999" y="0"/>
                  <a:pt x="2506576" y="51577"/>
                  <a:pt x="2506576" y="115200"/>
                </a:cubicBezTo>
                <a:lnTo>
                  <a:pt x="2506576" y="1036800"/>
                </a:lnTo>
                <a:cubicBezTo>
                  <a:pt x="2506576" y="1100423"/>
                  <a:pt x="2454999" y="1152000"/>
                  <a:pt x="2391376" y="1152000"/>
                </a:cubicBezTo>
                <a:lnTo>
                  <a:pt x="115200" y="1152000"/>
                </a:lnTo>
                <a:cubicBezTo>
                  <a:pt x="51577" y="1152000"/>
                  <a:pt x="0" y="1100423"/>
                  <a:pt x="0" y="1036800"/>
                </a:cubicBezTo>
                <a:lnTo>
                  <a:pt x="0" y="115200"/>
                </a:lnTo>
                <a:close/>
              </a:path>
            </a:pathLst>
          </a:custGeom>
        </p:spPr>
        <p:style>
          <a:lnRef idx="2">
            <a:schemeClr val="accent4">
              <a:hueOff val="4900445"/>
              <a:satOff val="-20388"/>
              <a:lumOff val="480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33309" tIns="133309" rIns="133309" bIns="133309" numCol="1" spcCol="1270" anchor="t" anchorCtr="0">
            <a:noAutofit/>
          </a:bodyPr>
          <a:lstStyle/>
          <a:p>
            <a:pPr marL="0" lvl="1" defTabSz="622300">
              <a:lnSpc>
                <a:spcPct val="90000"/>
              </a:lnSpc>
              <a:spcBef>
                <a:spcPct val="0"/>
              </a:spcBef>
              <a:spcAft>
                <a:spcPct val="15000"/>
              </a:spcAft>
            </a:pPr>
            <a:r>
              <a:rPr lang="it-IT" sz="1400" kern="1200"/>
              <a:t>Delibera N. </a:t>
            </a:r>
            <a:r>
              <a:rPr lang="it-IT" sz="1400"/>
              <a:t>2176 </a:t>
            </a:r>
            <a:r>
              <a:rPr lang="it-IT" sz="1400" kern="1200"/>
              <a:t>del </a:t>
            </a:r>
            <a:r>
              <a:rPr lang="it-IT" sz="1400"/>
              <a:t>22/12/2025</a:t>
            </a:r>
            <a:endParaRPr lang="it-IT" sz="1400" kern="1200"/>
          </a:p>
        </p:txBody>
      </p:sp>
      <p:sp>
        <p:nvSpPr>
          <p:cNvPr id="39" name="Figura a mano libera: forma 38">
            <a:extLst>
              <a:ext uri="{FF2B5EF4-FFF2-40B4-BE49-F238E27FC236}">
                <a16:creationId xmlns:a16="http://schemas.microsoft.com/office/drawing/2014/main" id="{D12AEF31-E8D0-48F9-8DD7-4C6EF26D0E9F}"/>
              </a:ext>
            </a:extLst>
          </p:cNvPr>
          <p:cNvSpPr/>
          <p:nvPr/>
        </p:nvSpPr>
        <p:spPr>
          <a:xfrm rot="5400000">
            <a:off x="5877152" y="2472057"/>
            <a:ext cx="755449" cy="627936"/>
          </a:xfrm>
          <a:custGeom>
            <a:avLst/>
            <a:gdLst>
              <a:gd name="connsiteX0" fmla="*/ 0 w 805662"/>
              <a:gd name="connsiteY0" fmla="*/ 124813 h 624065"/>
              <a:gd name="connsiteX1" fmla="*/ 493630 w 805662"/>
              <a:gd name="connsiteY1" fmla="*/ 124813 h 624065"/>
              <a:gd name="connsiteX2" fmla="*/ 493630 w 805662"/>
              <a:gd name="connsiteY2" fmla="*/ 0 h 624065"/>
              <a:gd name="connsiteX3" fmla="*/ 805662 w 805662"/>
              <a:gd name="connsiteY3" fmla="*/ 312033 h 624065"/>
              <a:gd name="connsiteX4" fmla="*/ 493630 w 805662"/>
              <a:gd name="connsiteY4" fmla="*/ 624065 h 624065"/>
              <a:gd name="connsiteX5" fmla="*/ 493630 w 805662"/>
              <a:gd name="connsiteY5" fmla="*/ 499252 h 624065"/>
              <a:gd name="connsiteX6" fmla="*/ 0 w 805662"/>
              <a:gd name="connsiteY6" fmla="*/ 499252 h 624065"/>
              <a:gd name="connsiteX7" fmla="*/ 0 w 805662"/>
              <a:gd name="connsiteY7" fmla="*/ 124813 h 624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5662" h="624065">
                <a:moveTo>
                  <a:pt x="0" y="124813"/>
                </a:moveTo>
                <a:lnTo>
                  <a:pt x="493630" y="124813"/>
                </a:lnTo>
                <a:lnTo>
                  <a:pt x="493630" y="0"/>
                </a:lnTo>
                <a:lnTo>
                  <a:pt x="805662" y="312033"/>
                </a:lnTo>
                <a:lnTo>
                  <a:pt x="493630" y="624065"/>
                </a:lnTo>
                <a:lnTo>
                  <a:pt x="493630" y="499252"/>
                </a:lnTo>
                <a:lnTo>
                  <a:pt x="0" y="499252"/>
                </a:lnTo>
                <a:lnTo>
                  <a:pt x="0" y="124813"/>
                </a:lnTo>
                <a:close/>
              </a:path>
            </a:pathLst>
          </a:custGeom>
          <a:solidFill>
            <a:srgbClr val="328C99"/>
          </a:solidFill>
        </p:spPr>
        <p:style>
          <a:lnRef idx="0">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txBody>
          <a:bodyPr spcFirstLastPara="0" vert="horz" wrap="square" lIns="-1" tIns="124813" rIns="187219" bIns="124812" numCol="1" spcCol="1270" anchor="ctr" anchorCtr="0">
            <a:noAutofit/>
          </a:bodyPr>
          <a:lstStyle/>
          <a:p>
            <a:pPr marL="0" lvl="0" indent="0" algn="ctr" defTabSz="711200">
              <a:lnSpc>
                <a:spcPct val="90000"/>
              </a:lnSpc>
              <a:spcBef>
                <a:spcPct val="0"/>
              </a:spcBef>
              <a:spcAft>
                <a:spcPct val="35000"/>
              </a:spcAft>
              <a:buNone/>
            </a:pPr>
            <a:endParaRPr lang="it-IT" sz="1600" kern="1200"/>
          </a:p>
        </p:txBody>
      </p:sp>
      <p:sp>
        <p:nvSpPr>
          <p:cNvPr id="17" name="Figura a mano libera: forma 16">
            <a:extLst>
              <a:ext uri="{FF2B5EF4-FFF2-40B4-BE49-F238E27FC236}">
                <a16:creationId xmlns:a16="http://schemas.microsoft.com/office/drawing/2014/main" id="{10953C7B-98F8-44FB-9A27-A6285DE2D4F2}"/>
              </a:ext>
            </a:extLst>
          </p:cNvPr>
          <p:cNvSpPr/>
          <p:nvPr/>
        </p:nvSpPr>
        <p:spPr>
          <a:xfrm>
            <a:off x="847287" y="556222"/>
            <a:ext cx="10867701" cy="735242"/>
          </a:xfrm>
          <a:custGeom>
            <a:avLst/>
            <a:gdLst>
              <a:gd name="connsiteX0" fmla="*/ 0 w 2506576"/>
              <a:gd name="connsiteY0" fmla="*/ 86400 h 864000"/>
              <a:gd name="connsiteX1" fmla="*/ 86400 w 2506576"/>
              <a:gd name="connsiteY1" fmla="*/ 0 h 864000"/>
              <a:gd name="connsiteX2" fmla="*/ 2420176 w 2506576"/>
              <a:gd name="connsiteY2" fmla="*/ 0 h 864000"/>
              <a:gd name="connsiteX3" fmla="*/ 2506576 w 2506576"/>
              <a:gd name="connsiteY3" fmla="*/ 86400 h 864000"/>
              <a:gd name="connsiteX4" fmla="*/ 2506576 w 2506576"/>
              <a:gd name="connsiteY4" fmla="*/ 777600 h 864000"/>
              <a:gd name="connsiteX5" fmla="*/ 2420176 w 2506576"/>
              <a:gd name="connsiteY5" fmla="*/ 864000 h 864000"/>
              <a:gd name="connsiteX6" fmla="*/ 86400 w 2506576"/>
              <a:gd name="connsiteY6" fmla="*/ 864000 h 864000"/>
              <a:gd name="connsiteX7" fmla="*/ 0 w 2506576"/>
              <a:gd name="connsiteY7" fmla="*/ 777600 h 864000"/>
              <a:gd name="connsiteX8" fmla="*/ 0 w 2506576"/>
              <a:gd name="connsiteY8" fmla="*/ 86400 h 86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6576" h="864000">
                <a:moveTo>
                  <a:pt x="0" y="86400"/>
                </a:moveTo>
                <a:cubicBezTo>
                  <a:pt x="0" y="38683"/>
                  <a:pt x="38683" y="0"/>
                  <a:pt x="86400" y="0"/>
                </a:cubicBezTo>
                <a:lnTo>
                  <a:pt x="2420176" y="0"/>
                </a:lnTo>
                <a:cubicBezTo>
                  <a:pt x="2467893" y="0"/>
                  <a:pt x="2506576" y="38683"/>
                  <a:pt x="2506576" y="86400"/>
                </a:cubicBezTo>
                <a:lnTo>
                  <a:pt x="2506576" y="777600"/>
                </a:lnTo>
                <a:cubicBezTo>
                  <a:pt x="2506576" y="825317"/>
                  <a:pt x="2467893" y="864000"/>
                  <a:pt x="2420176" y="864000"/>
                </a:cubicBezTo>
                <a:lnTo>
                  <a:pt x="86400" y="864000"/>
                </a:lnTo>
                <a:cubicBezTo>
                  <a:pt x="38683" y="864000"/>
                  <a:pt x="0" y="825317"/>
                  <a:pt x="0" y="777600"/>
                </a:cubicBezTo>
                <a:lnTo>
                  <a:pt x="0" y="86400"/>
                </a:lnTo>
                <a:close/>
              </a:path>
            </a:pathLst>
          </a:custGeom>
          <a:solidFill>
            <a:schemeClr val="bg1"/>
          </a:solidFill>
        </p:spPr>
        <p:style>
          <a:lnRef idx="2">
            <a:schemeClr val="lt1">
              <a:hueOff val="0"/>
              <a:satOff val="0"/>
              <a:lumOff val="0"/>
              <a:alphaOff val="0"/>
            </a:schemeClr>
          </a:lnRef>
          <a:fillRef idx="1">
            <a:schemeClr val="accent4">
              <a:hueOff val="4900445"/>
              <a:satOff val="-20388"/>
              <a:lumOff val="4804"/>
              <a:alphaOff val="0"/>
            </a:schemeClr>
          </a:fillRef>
          <a:effectRef idx="0">
            <a:schemeClr val="accent4">
              <a:hueOff val="4900445"/>
              <a:satOff val="-20388"/>
              <a:lumOff val="4804"/>
              <a:alphaOff val="0"/>
            </a:schemeClr>
          </a:effectRef>
          <a:fontRef idx="minor">
            <a:schemeClr val="lt1"/>
          </a:fontRef>
        </p:style>
        <p:txBody>
          <a:bodyPr spcFirstLastPara="0" vert="horz" wrap="square" lIns="199136" tIns="199136" rIns="199136" bIns="394680" numCol="1" spcCol="1270" anchor="t" anchorCtr="0">
            <a:noAutofit/>
          </a:bodyPr>
          <a:lstStyle/>
          <a:p>
            <a:pPr marL="0" lvl="0" indent="0" algn="ctr" defTabSz="1244600">
              <a:lnSpc>
                <a:spcPct val="90000"/>
              </a:lnSpc>
              <a:spcBef>
                <a:spcPct val="0"/>
              </a:spcBef>
              <a:spcAft>
                <a:spcPct val="35000"/>
              </a:spcAft>
              <a:buNone/>
            </a:pPr>
            <a:r>
              <a:rPr lang="it-IT" sz="2800" b="1">
                <a:solidFill>
                  <a:schemeClr val="accent1"/>
                </a:solidFill>
                <a:latin typeface="Trebuchet MS" panose="020B0603020202020204" pitchFamily="34" charset="0"/>
              </a:rPr>
              <a:t>ITER  PROCEDIMENTO 1/2</a:t>
            </a:r>
            <a:endParaRPr lang="it-IT" sz="2800" b="1" kern="1200">
              <a:solidFill>
                <a:schemeClr val="accent1"/>
              </a:solidFill>
              <a:latin typeface="Trebuchet MS" panose="020B0603020202020204" pitchFamily="34" charset="0"/>
            </a:endParaRPr>
          </a:p>
        </p:txBody>
      </p:sp>
    </p:spTree>
    <p:extLst>
      <p:ext uri="{BB962C8B-B14F-4D97-AF65-F5344CB8AC3E}">
        <p14:creationId xmlns:p14="http://schemas.microsoft.com/office/powerpoint/2010/main" val="3603486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DB3C2B-723A-9382-E489-8491B8009B4E}"/>
              </a:ext>
            </a:extLst>
          </p:cNvPr>
          <p:cNvSpPr>
            <a:spLocks noGrp="1"/>
          </p:cNvSpPr>
          <p:nvPr>
            <p:ph type="title"/>
          </p:nvPr>
        </p:nvSpPr>
        <p:spPr>
          <a:xfrm>
            <a:off x="1193103" y="1543573"/>
            <a:ext cx="2945424" cy="3212985"/>
          </a:xfrm>
        </p:spPr>
        <p:txBody>
          <a:bodyPr anchor="ctr">
            <a:normAutofit/>
          </a:bodyPr>
          <a:lstStyle/>
          <a:p>
            <a:r>
              <a:rPr lang="it-IT" b="1"/>
              <a:t>Le</a:t>
            </a:r>
            <a:r>
              <a:rPr lang="it-IT" b="1">
                <a:latin typeface="Montserrat Light"/>
              </a:rPr>
              <a:t> </a:t>
            </a:r>
            <a:r>
              <a:rPr lang="it-IT" b="1"/>
              <a:t>principali</a:t>
            </a:r>
            <a:r>
              <a:rPr lang="it-IT" b="1">
                <a:latin typeface="Montserrat Light"/>
              </a:rPr>
              <a:t> </a:t>
            </a:r>
            <a:r>
              <a:rPr lang="it-IT" b="1"/>
              <a:t>novità</a:t>
            </a:r>
            <a:r>
              <a:rPr lang="it-IT" b="1">
                <a:latin typeface="Montserrat Light"/>
              </a:rPr>
              <a:t> </a:t>
            </a:r>
            <a:r>
              <a:rPr lang="it-IT" b="1"/>
              <a:t>2026</a:t>
            </a:r>
          </a:p>
        </p:txBody>
      </p:sp>
      <p:sp>
        <p:nvSpPr>
          <p:cNvPr id="50" name="Segnaposto contenuto 2">
            <a:extLst>
              <a:ext uri="{FF2B5EF4-FFF2-40B4-BE49-F238E27FC236}">
                <a16:creationId xmlns:a16="http://schemas.microsoft.com/office/drawing/2014/main" id="{1E3C3410-EF09-B96F-F1DE-001EF396330F}"/>
              </a:ext>
            </a:extLst>
          </p:cNvPr>
          <p:cNvSpPr>
            <a:spLocks noGrp="1"/>
          </p:cNvSpPr>
          <p:nvPr>
            <p:ph idx="1"/>
          </p:nvPr>
        </p:nvSpPr>
        <p:spPr>
          <a:xfrm>
            <a:off x="4138526" y="301084"/>
            <a:ext cx="5151777" cy="5397190"/>
          </a:xfrm>
        </p:spPr>
        <p:txBody>
          <a:bodyPr anchor="ctr">
            <a:normAutofit/>
          </a:bodyPr>
          <a:lstStyle/>
          <a:p>
            <a:pPr marL="0" indent="0">
              <a:buNone/>
            </a:pPr>
            <a:r>
              <a:rPr lang="it-IT" sz="1600" dirty="0"/>
              <a:t>Avviso per </a:t>
            </a:r>
            <a:r>
              <a:rPr lang="it-IT" sz="1600" u="sng" dirty="0"/>
              <a:t>progetti annuali</a:t>
            </a:r>
            <a:r>
              <a:rPr lang="it-IT" sz="1600" dirty="0"/>
              <a:t>, in </a:t>
            </a:r>
            <a:r>
              <a:rPr lang="it-IT" sz="1600" dirty="0">
                <a:cs typeface="Arial"/>
              </a:rPr>
              <a:t>attuazione del Programma triennale 2024/26 n. 153/2024: </a:t>
            </a:r>
          </a:p>
          <a:p>
            <a:pPr>
              <a:buFont typeface="Wingdings" panose="05000000000000000000" pitchFamily="2" charset="2"/>
              <a:buChar char="Ø"/>
            </a:pPr>
            <a:r>
              <a:rPr lang="it-IT" sz="1600" u="sng" dirty="0">
                <a:solidFill>
                  <a:schemeClr val="tx1"/>
                </a:solidFill>
                <a:cs typeface="Arial"/>
              </a:rPr>
              <a:t>Criteri di valutazione confermati su una scala di 100 punti, con un minimo di 60, </a:t>
            </a:r>
            <a:r>
              <a:rPr lang="it-IT" sz="1600" b="1" u="sng" dirty="0">
                <a:solidFill>
                  <a:schemeClr val="tx1"/>
                </a:solidFill>
                <a:cs typeface="Arial"/>
              </a:rPr>
              <a:t>articolati diversamente</a:t>
            </a:r>
            <a:endParaRPr lang="it-IT" sz="1600" b="1" dirty="0">
              <a:solidFill>
                <a:schemeClr val="tx1"/>
              </a:solidFill>
              <a:cs typeface="Arial"/>
            </a:endParaRPr>
          </a:p>
          <a:p>
            <a:pPr>
              <a:buFont typeface="Wingdings" panose="05000000000000000000" pitchFamily="2" charset="2"/>
              <a:buChar char="Ø"/>
            </a:pPr>
            <a:r>
              <a:rPr lang="it-IT" sz="1600" u="sng" dirty="0">
                <a:solidFill>
                  <a:schemeClr val="tx1"/>
                </a:solidFill>
                <a:cs typeface="Arial"/>
              </a:rPr>
              <a:t>Compilazione del programma di attività e del </a:t>
            </a:r>
            <a:r>
              <a:rPr lang="it-IT" sz="1600" b="1" u="sng" dirty="0">
                <a:solidFill>
                  <a:schemeClr val="tx1"/>
                </a:solidFill>
                <a:cs typeface="Arial"/>
              </a:rPr>
              <a:t>curriculum </a:t>
            </a:r>
            <a:r>
              <a:rPr lang="it-IT" sz="1600" u="sng" dirty="0">
                <a:solidFill>
                  <a:schemeClr val="tx1"/>
                </a:solidFill>
                <a:cs typeface="Arial"/>
              </a:rPr>
              <a:t>su modelli predefiniti</a:t>
            </a:r>
          </a:p>
          <a:p>
            <a:pPr>
              <a:buFont typeface="Wingdings" panose="05000000000000000000" pitchFamily="2" charset="2"/>
              <a:buChar char="Ø"/>
            </a:pPr>
            <a:r>
              <a:rPr lang="it-IT" sz="1600" u="sng" dirty="0">
                <a:solidFill>
                  <a:schemeClr val="tx1"/>
                </a:solidFill>
                <a:cs typeface="Arial"/>
              </a:rPr>
              <a:t>Attenzione agli obblighi di comunicazione per i beneficiari di contributo</a:t>
            </a:r>
            <a:endParaRPr lang="it-IT" sz="1600" dirty="0">
              <a:solidFill>
                <a:schemeClr val="tx1"/>
              </a:solidFill>
              <a:cs typeface="Arial"/>
            </a:endParaRPr>
          </a:p>
          <a:p>
            <a:pPr>
              <a:buFont typeface="Wingdings" panose="05000000000000000000" pitchFamily="2" charset="2"/>
              <a:buChar char="Ø"/>
            </a:pPr>
            <a:r>
              <a:rPr lang="it-IT" sz="1600" u="sng" dirty="0">
                <a:solidFill>
                  <a:schemeClr val="tx1"/>
                </a:solidFill>
                <a:cs typeface="Arial"/>
              </a:rPr>
              <a:t>Due finestre temporali per la rendicontazione: </a:t>
            </a:r>
          </a:p>
          <a:p>
            <a:pPr lvl="1">
              <a:buFont typeface="+mj-lt"/>
              <a:buAutoNum type="arabicPeriod"/>
            </a:pPr>
            <a:r>
              <a:rPr lang="it-IT" sz="1400" u="sng" dirty="0">
                <a:solidFill>
                  <a:schemeClr val="tx1"/>
                </a:solidFill>
                <a:cs typeface="Arial"/>
              </a:rPr>
              <a:t>per i contributi di importo superiore a 20.000 euro: prima tranche, entro il 30/9/2026, saldo entro 28 gennaio 2027</a:t>
            </a:r>
          </a:p>
          <a:p>
            <a:pPr lvl="1">
              <a:buFont typeface="+mj-lt"/>
              <a:buAutoNum type="arabicPeriod"/>
            </a:pPr>
            <a:r>
              <a:rPr lang="it-IT" sz="1400" u="sng" dirty="0">
                <a:solidFill>
                  <a:schemeClr val="tx1"/>
                </a:solidFill>
                <a:cs typeface="Arial"/>
              </a:rPr>
              <a:t>per tutti gli altri rendicontazioni entro il 28 gennaio 2027</a:t>
            </a:r>
            <a:endParaRPr lang="it-IT" sz="1400" dirty="0">
              <a:solidFill>
                <a:schemeClr val="tx1"/>
              </a:solidFill>
              <a:cs typeface="Arial"/>
            </a:endParaRPr>
          </a:p>
        </p:txBody>
      </p:sp>
      <p:sp>
        <p:nvSpPr>
          <p:cNvPr id="4" name="Segnaposto piè di pagina 3">
            <a:extLst>
              <a:ext uri="{FF2B5EF4-FFF2-40B4-BE49-F238E27FC236}">
                <a16:creationId xmlns:a16="http://schemas.microsoft.com/office/drawing/2014/main" id="{E200CB4B-A729-372B-3521-75A8FBE9B5FD}"/>
              </a:ext>
            </a:extLst>
          </p:cNvPr>
          <p:cNvSpPr>
            <a:spLocks noGrp="1"/>
          </p:cNvSpPr>
          <p:nvPr>
            <p:ph type="ftr" sz="quarter" idx="11"/>
          </p:nvPr>
        </p:nvSpPr>
        <p:spPr>
          <a:xfrm>
            <a:off x="677334" y="6041362"/>
            <a:ext cx="8837858" cy="365125"/>
          </a:xfrm>
        </p:spPr>
        <p:txBody>
          <a:bodyPr>
            <a:normAutofit/>
          </a:bodyPr>
          <a:lstStyle/>
          <a:p>
            <a:pPr>
              <a:lnSpc>
                <a:spcPct val="90000"/>
              </a:lnSpc>
              <a:spcAft>
                <a:spcPts val="600"/>
              </a:spcAft>
            </a:pPr>
            <a:r>
              <a:rPr lang="it-IT">
                <a:cs typeface="Arial" panose="020B0604020202020204" pitchFamily="34" charset="0"/>
              </a:rPr>
              <a:t>L.R. 21/2023 AVVISO PER IL SOSTEGNO A PROGETTI DI PROMOZIONE CULTURALE DI RILEVANZA REGIONALE O SOVRALOCALE – ANNO 2026</a:t>
            </a:r>
            <a:endParaRPr lang="en-US">
              <a:cs typeface="Arial" panose="020B0604020202020204" pitchFamily="34" charset="0"/>
            </a:endParaRPr>
          </a:p>
        </p:txBody>
      </p:sp>
    </p:spTree>
    <p:extLst>
      <p:ext uri="{BB962C8B-B14F-4D97-AF65-F5344CB8AC3E}">
        <p14:creationId xmlns:p14="http://schemas.microsoft.com/office/powerpoint/2010/main" val="944296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DB615AD4-D225-4346-ABC6-2CBDE075C9F3}"/>
              </a:ext>
            </a:extLst>
          </p:cNvPr>
          <p:cNvSpPr/>
          <p:nvPr/>
        </p:nvSpPr>
        <p:spPr>
          <a:xfrm>
            <a:off x="284464" y="267055"/>
            <a:ext cx="11475800" cy="58743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0" name="Figura a mano libera: forma 19">
            <a:extLst>
              <a:ext uri="{FF2B5EF4-FFF2-40B4-BE49-F238E27FC236}">
                <a16:creationId xmlns:a16="http://schemas.microsoft.com/office/drawing/2014/main" id="{EA8782B9-2A35-43F1-9874-5DDFC8ABEBDF}"/>
              </a:ext>
            </a:extLst>
          </p:cNvPr>
          <p:cNvSpPr/>
          <p:nvPr/>
        </p:nvSpPr>
        <p:spPr>
          <a:xfrm>
            <a:off x="5813964" y="1855228"/>
            <a:ext cx="461001" cy="604117"/>
          </a:xfrm>
          <a:custGeom>
            <a:avLst/>
            <a:gdLst>
              <a:gd name="connsiteX0" fmla="*/ 0 w 775018"/>
              <a:gd name="connsiteY0" fmla="*/ 120079 h 600393"/>
              <a:gd name="connsiteX1" fmla="*/ 474822 w 775018"/>
              <a:gd name="connsiteY1" fmla="*/ 120079 h 600393"/>
              <a:gd name="connsiteX2" fmla="*/ 474822 w 775018"/>
              <a:gd name="connsiteY2" fmla="*/ 0 h 600393"/>
              <a:gd name="connsiteX3" fmla="*/ 775018 w 775018"/>
              <a:gd name="connsiteY3" fmla="*/ 300197 h 600393"/>
              <a:gd name="connsiteX4" fmla="*/ 474822 w 775018"/>
              <a:gd name="connsiteY4" fmla="*/ 600393 h 600393"/>
              <a:gd name="connsiteX5" fmla="*/ 474822 w 775018"/>
              <a:gd name="connsiteY5" fmla="*/ 480314 h 600393"/>
              <a:gd name="connsiteX6" fmla="*/ 0 w 775018"/>
              <a:gd name="connsiteY6" fmla="*/ 480314 h 600393"/>
              <a:gd name="connsiteX7" fmla="*/ 0 w 775018"/>
              <a:gd name="connsiteY7" fmla="*/ 120079 h 600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5018" h="600393">
                <a:moveTo>
                  <a:pt x="0" y="120079"/>
                </a:moveTo>
                <a:lnTo>
                  <a:pt x="474822" y="120079"/>
                </a:lnTo>
                <a:lnTo>
                  <a:pt x="474822" y="0"/>
                </a:lnTo>
                <a:lnTo>
                  <a:pt x="775018" y="300197"/>
                </a:lnTo>
                <a:lnTo>
                  <a:pt x="474822" y="600393"/>
                </a:lnTo>
                <a:lnTo>
                  <a:pt x="474822" y="480314"/>
                </a:lnTo>
                <a:lnTo>
                  <a:pt x="0" y="480314"/>
                </a:lnTo>
                <a:lnTo>
                  <a:pt x="0" y="120079"/>
                </a:lnTo>
                <a:close/>
              </a:path>
            </a:pathLst>
          </a:custGeom>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0" tIns="120079" rIns="180118" bIns="120079" numCol="1" spcCol="1270" anchor="ctr" anchorCtr="0">
            <a:noAutofit/>
          </a:bodyPr>
          <a:lstStyle/>
          <a:p>
            <a:pPr marL="0" lvl="0" indent="0" algn="ctr" defTabSz="755650">
              <a:lnSpc>
                <a:spcPct val="90000"/>
              </a:lnSpc>
              <a:spcBef>
                <a:spcPct val="0"/>
              </a:spcBef>
              <a:spcAft>
                <a:spcPct val="35000"/>
              </a:spcAft>
              <a:buNone/>
            </a:pPr>
            <a:endParaRPr lang="it-IT" sz="1700" kern="1200"/>
          </a:p>
        </p:txBody>
      </p:sp>
      <p:sp>
        <p:nvSpPr>
          <p:cNvPr id="13" name="Figura a mano libera: forma 12">
            <a:extLst>
              <a:ext uri="{FF2B5EF4-FFF2-40B4-BE49-F238E27FC236}">
                <a16:creationId xmlns:a16="http://schemas.microsoft.com/office/drawing/2014/main" id="{42216F9E-E562-44C1-A6F6-032502035A2D}"/>
              </a:ext>
            </a:extLst>
          </p:cNvPr>
          <p:cNvSpPr/>
          <p:nvPr/>
        </p:nvSpPr>
        <p:spPr>
          <a:xfrm>
            <a:off x="431736" y="547624"/>
            <a:ext cx="11237976" cy="735242"/>
          </a:xfrm>
          <a:custGeom>
            <a:avLst/>
            <a:gdLst>
              <a:gd name="connsiteX0" fmla="*/ 0 w 2506576"/>
              <a:gd name="connsiteY0" fmla="*/ 86400 h 864000"/>
              <a:gd name="connsiteX1" fmla="*/ 86400 w 2506576"/>
              <a:gd name="connsiteY1" fmla="*/ 0 h 864000"/>
              <a:gd name="connsiteX2" fmla="*/ 2420176 w 2506576"/>
              <a:gd name="connsiteY2" fmla="*/ 0 h 864000"/>
              <a:gd name="connsiteX3" fmla="*/ 2506576 w 2506576"/>
              <a:gd name="connsiteY3" fmla="*/ 86400 h 864000"/>
              <a:gd name="connsiteX4" fmla="*/ 2506576 w 2506576"/>
              <a:gd name="connsiteY4" fmla="*/ 777600 h 864000"/>
              <a:gd name="connsiteX5" fmla="*/ 2420176 w 2506576"/>
              <a:gd name="connsiteY5" fmla="*/ 864000 h 864000"/>
              <a:gd name="connsiteX6" fmla="*/ 86400 w 2506576"/>
              <a:gd name="connsiteY6" fmla="*/ 864000 h 864000"/>
              <a:gd name="connsiteX7" fmla="*/ 0 w 2506576"/>
              <a:gd name="connsiteY7" fmla="*/ 777600 h 864000"/>
              <a:gd name="connsiteX8" fmla="*/ 0 w 2506576"/>
              <a:gd name="connsiteY8" fmla="*/ 86400 h 86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6576" h="864000">
                <a:moveTo>
                  <a:pt x="0" y="86400"/>
                </a:moveTo>
                <a:cubicBezTo>
                  <a:pt x="0" y="38683"/>
                  <a:pt x="38683" y="0"/>
                  <a:pt x="86400" y="0"/>
                </a:cubicBezTo>
                <a:lnTo>
                  <a:pt x="2420176" y="0"/>
                </a:lnTo>
                <a:cubicBezTo>
                  <a:pt x="2467893" y="0"/>
                  <a:pt x="2506576" y="38683"/>
                  <a:pt x="2506576" y="86400"/>
                </a:cubicBezTo>
                <a:lnTo>
                  <a:pt x="2506576" y="777600"/>
                </a:lnTo>
                <a:cubicBezTo>
                  <a:pt x="2506576" y="825317"/>
                  <a:pt x="2467893" y="864000"/>
                  <a:pt x="2420176" y="864000"/>
                </a:cubicBezTo>
                <a:lnTo>
                  <a:pt x="86400" y="864000"/>
                </a:lnTo>
                <a:cubicBezTo>
                  <a:pt x="38683" y="864000"/>
                  <a:pt x="0" y="825317"/>
                  <a:pt x="0" y="777600"/>
                </a:cubicBezTo>
                <a:lnTo>
                  <a:pt x="0" y="86400"/>
                </a:lnTo>
                <a:close/>
              </a:path>
            </a:pathLst>
          </a:custGeom>
          <a:solidFill>
            <a:schemeClr val="bg1"/>
          </a:solidFill>
        </p:spPr>
        <p:style>
          <a:lnRef idx="2">
            <a:schemeClr val="lt1">
              <a:hueOff val="0"/>
              <a:satOff val="0"/>
              <a:lumOff val="0"/>
              <a:alphaOff val="0"/>
            </a:schemeClr>
          </a:lnRef>
          <a:fillRef idx="1">
            <a:schemeClr val="accent4">
              <a:hueOff val="4900445"/>
              <a:satOff val="-20388"/>
              <a:lumOff val="4804"/>
              <a:alphaOff val="0"/>
            </a:schemeClr>
          </a:fillRef>
          <a:effectRef idx="0">
            <a:schemeClr val="accent4">
              <a:hueOff val="4900445"/>
              <a:satOff val="-20388"/>
              <a:lumOff val="4804"/>
              <a:alphaOff val="0"/>
            </a:schemeClr>
          </a:effectRef>
          <a:fontRef idx="minor">
            <a:schemeClr val="lt1"/>
          </a:fontRef>
        </p:style>
        <p:txBody>
          <a:bodyPr spcFirstLastPara="0" vert="horz" wrap="square" lIns="199136" tIns="199136" rIns="199136" bIns="394680" numCol="1" spcCol="1270" anchor="t" anchorCtr="0">
            <a:noAutofit/>
          </a:bodyPr>
          <a:lstStyle/>
          <a:p>
            <a:pPr marL="0" lvl="0" indent="0" algn="ctr" defTabSz="1244600">
              <a:lnSpc>
                <a:spcPct val="90000"/>
              </a:lnSpc>
              <a:spcBef>
                <a:spcPct val="0"/>
              </a:spcBef>
              <a:spcAft>
                <a:spcPct val="35000"/>
              </a:spcAft>
              <a:buNone/>
            </a:pPr>
            <a:r>
              <a:rPr lang="it-IT" sz="2800" b="1">
                <a:solidFill>
                  <a:schemeClr val="accent1"/>
                </a:solidFill>
                <a:latin typeface="+mj-lt"/>
              </a:rPr>
              <a:t>ITER PROCEDIMENTO 2/2</a:t>
            </a:r>
            <a:endParaRPr lang="it-IT" sz="2800" b="1" kern="1200">
              <a:solidFill>
                <a:schemeClr val="accent1"/>
              </a:solidFill>
              <a:latin typeface="+mj-lt"/>
            </a:endParaRPr>
          </a:p>
        </p:txBody>
      </p:sp>
      <p:sp>
        <p:nvSpPr>
          <p:cNvPr id="15" name="Figura a mano libera: forma 14">
            <a:extLst>
              <a:ext uri="{FF2B5EF4-FFF2-40B4-BE49-F238E27FC236}">
                <a16:creationId xmlns:a16="http://schemas.microsoft.com/office/drawing/2014/main" id="{B72DCD19-94A5-402E-95FA-F92FC7BC4F10}"/>
              </a:ext>
            </a:extLst>
          </p:cNvPr>
          <p:cNvSpPr/>
          <p:nvPr/>
        </p:nvSpPr>
        <p:spPr>
          <a:xfrm>
            <a:off x="419273" y="1729355"/>
            <a:ext cx="2301256" cy="2002701"/>
          </a:xfrm>
          <a:custGeom>
            <a:avLst/>
            <a:gdLst>
              <a:gd name="connsiteX0" fmla="*/ 0 w 2411499"/>
              <a:gd name="connsiteY0" fmla="*/ 132493 h 1324934"/>
              <a:gd name="connsiteX1" fmla="*/ 132493 w 2411499"/>
              <a:gd name="connsiteY1" fmla="*/ 0 h 1324934"/>
              <a:gd name="connsiteX2" fmla="*/ 2279006 w 2411499"/>
              <a:gd name="connsiteY2" fmla="*/ 0 h 1324934"/>
              <a:gd name="connsiteX3" fmla="*/ 2411499 w 2411499"/>
              <a:gd name="connsiteY3" fmla="*/ 132493 h 1324934"/>
              <a:gd name="connsiteX4" fmla="*/ 2411499 w 2411499"/>
              <a:gd name="connsiteY4" fmla="*/ 1192441 h 1324934"/>
              <a:gd name="connsiteX5" fmla="*/ 2279006 w 2411499"/>
              <a:gd name="connsiteY5" fmla="*/ 1324934 h 1324934"/>
              <a:gd name="connsiteX6" fmla="*/ 132493 w 2411499"/>
              <a:gd name="connsiteY6" fmla="*/ 1324934 h 1324934"/>
              <a:gd name="connsiteX7" fmla="*/ 0 w 2411499"/>
              <a:gd name="connsiteY7" fmla="*/ 1192441 h 1324934"/>
              <a:gd name="connsiteX8" fmla="*/ 0 w 2411499"/>
              <a:gd name="connsiteY8" fmla="*/ 132493 h 13249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1324934">
                <a:moveTo>
                  <a:pt x="0" y="132493"/>
                </a:moveTo>
                <a:cubicBezTo>
                  <a:pt x="0" y="59319"/>
                  <a:pt x="59319" y="0"/>
                  <a:pt x="132493" y="0"/>
                </a:cubicBezTo>
                <a:lnTo>
                  <a:pt x="2279006" y="0"/>
                </a:lnTo>
                <a:cubicBezTo>
                  <a:pt x="2352180" y="0"/>
                  <a:pt x="2411499" y="59319"/>
                  <a:pt x="2411499" y="132493"/>
                </a:cubicBezTo>
                <a:lnTo>
                  <a:pt x="2411499" y="1192441"/>
                </a:lnTo>
                <a:cubicBezTo>
                  <a:pt x="2411499" y="1265615"/>
                  <a:pt x="2352180" y="1324934"/>
                  <a:pt x="2279006" y="1324934"/>
                </a:cubicBezTo>
                <a:lnTo>
                  <a:pt x="132493" y="1324934"/>
                </a:lnTo>
                <a:cubicBezTo>
                  <a:pt x="59319" y="1324934"/>
                  <a:pt x="0" y="1265615"/>
                  <a:pt x="0" y="1192441"/>
                </a:cubicBezTo>
                <a:lnTo>
                  <a:pt x="0" y="132493"/>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28016" tIns="128016" rIns="128016" bIns="510225" numCol="1" spcCol="1270" anchor="t" anchorCtr="0">
            <a:noAutofit/>
          </a:bodyPr>
          <a:lstStyle/>
          <a:p>
            <a:r>
              <a:rPr lang="it-IT" b="1" kern="1200">
                <a:latin typeface="+mj-lt"/>
              </a:rPr>
              <a:t>VALUTAZIONE DI MERITO</a:t>
            </a:r>
            <a:endParaRPr lang="it-IT" b="1">
              <a:solidFill>
                <a:srgbClr val="FFFFFF"/>
              </a:solidFill>
              <a:latin typeface="+mj-lt"/>
              <a:cs typeface="Calibri"/>
            </a:endParaRPr>
          </a:p>
          <a:p>
            <a:r>
              <a:rPr lang="it-IT" sz="1700">
                <a:solidFill>
                  <a:schemeClr val="tx1"/>
                </a:solidFill>
                <a:latin typeface="+mj-lt"/>
                <a:cs typeface="Calibri"/>
              </a:rPr>
              <a:t>Istruttoria di merito: svolta dal nucleo di valutazione, con assegnazione dei punteggi</a:t>
            </a:r>
          </a:p>
        </p:txBody>
      </p:sp>
      <p:sp>
        <p:nvSpPr>
          <p:cNvPr id="17" name="Figura a mano libera: forma 16">
            <a:extLst>
              <a:ext uri="{FF2B5EF4-FFF2-40B4-BE49-F238E27FC236}">
                <a16:creationId xmlns:a16="http://schemas.microsoft.com/office/drawing/2014/main" id="{3264B0E5-B7E6-4F16-A258-7E3DD3ECD477}"/>
              </a:ext>
            </a:extLst>
          </p:cNvPr>
          <p:cNvSpPr/>
          <p:nvPr/>
        </p:nvSpPr>
        <p:spPr>
          <a:xfrm>
            <a:off x="2795065" y="1862458"/>
            <a:ext cx="493419" cy="604118"/>
          </a:xfrm>
          <a:custGeom>
            <a:avLst/>
            <a:gdLst>
              <a:gd name="connsiteX0" fmla="*/ 0 w 775504"/>
              <a:gd name="connsiteY0" fmla="*/ 120079 h 600393"/>
              <a:gd name="connsiteX1" fmla="*/ 475308 w 775504"/>
              <a:gd name="connsiteY1" fmla="*/ 120079 h 600393"/>
              <a:gd name="connsiteX2" fmla="*/ 475308 w 775504"/>
              <a:gd name="connsiteY2" fmla="*/ 0 h 600393"/>
              <a:gd name="connsiteX3" fmla="*/ 775504 w 775504"/>
              <a:gd name="connsiteY3" fmla="*/ 300197 h 600393"/>
              <a:gd name="connsiteX4" fmla="*/ 475308 w 775504"/>
              <a:gd name="connsiteY4" fmla="*/ 600393 h 600393"/>
              <a:gd name="connsiteX5" fmla="*/ 475308 w 775504"/>
              <a:gd name="connsiteY5" fmla="*/ 480314 h 600393"/>
              <a:gd name="connsiteX6" fmla="*/ 0 w 775504"/>
              <a:gd name="connsiteY6" fmla="*/ 480314 h 600393"/>
              <a:gd name="connsiteX7" fmla="*/ 0 w 775504"/>
              <a:gd name="connsiteY7" fmla="*/ 120079 h 600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5504" h="600393">
                <a:moveTo>
                  <a:pt x="0" y="120079"/>
                </a:moveTo>
                <a:lnTo>
                  <a:pt x="475308" y="120079"/>
                </a:lnTo>
                <a:lnTo>
                  <a:pt x="475308" y="0"/>
                </a:lnTo>
                <a:lnTo>
                  <a:pt x="775504" y="300197"/>
                </a:lnTo>
                <a:lnTo>
                  <a:pt x="475308" y="600393"/>
                </a:lnTo>
                <a:lnTo>
                  <a:pt x="475308" y="480314"/>
                </a:lnTo>
                <a:lnTo>
                  <a:pt x="0" y="480314"/>
                </a:lnTo>
                <a:lnTo>
                  <a:pt x="0" y="120079"/>
                </a:lnTo>
                <a:close/>
              </a:path>
            </a:pathLst>
          </a:custGeom>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 tIns="120078" rIns="180118" bIns="120079" numCol="1" spcCol="1270" anchor="ctr" anchorCtr="0">
            <a:noAutofit/>
          </a:bodyPr>
          <a:lstStyle/>
          <a:p>
            <a:pPr marL="0" lvl="0" indent="0" algn="ctr" defTabSz="755650">
              <a:lnSpc>
                <a:spcPct val="90000"/>
              </a:lnSpc>
              <a:spcBef>
                <a:spcPct val="0"/>
              </a:spcBef>
              <a:spcAft>
                <a:spcPct val="35000"/>
              </a:spcAft>
              <a:buNone/>
            </a:pPr>
            <a:endParaRPr lang="it-IT" sz="1700" kern="1200"/>
          </a:p>
        </p:txBody>
      </p:sp>
      <p:sp>
        <p:nvSpPr>
          <p:cNvPr id="18" name="Figura a mano libera: forma 17">
            <a:extLst>
              <a:ext uri="{FF2B5EF4-FFF2-40B4-BE49-F238E27FC236}">
                <a16:creationId xmlns:a16="http://schemas.microsoft.com/office/drawing/2014/main" id="{A31F5DD7-6BD6-4A7E-91FC-2DF8DD69DA5E}"/>
              </a:ext>
            </a:extLst>
          </p:cNvPr>
          <p:cNvSpPr/>
          <p:nvPr/>
        </p:nvSpPr>
        <p:spPr>
          <a:xfrm>
            <a:off x="3334933" y="1718273"/>
            <a:ext cx="2387235" cy="2741452"/>
          </a:xfrm>
          <a:custGeom>
            <a:avLst/>
            <a:gdLst>
              <a:gd name="connsiteX0" fmla="*/ 0 w 2411499"/>
              <a:gd name="connsiteY0" fmla="*/ 117705 h 1177049"/>
              <a:gd name="connsiteX1" fmla="*/ 117705 w 2411499"/>
              <a:gd name="connsiteY1" fmla="*/ 0 h 1177049"/>
              <a:gd name="connsiteX2" fmla="*/ 2293794 w 2411499"/>
              <a:gd name="connsiteY2" fmla="*/ 0 h 1177049"/>
              <a:gd name="connsiteX3" fmla="*/ 2411499 w 2411499"/>
              <a:gd name="connsiteY3" fmla="*/ 117705 h 1177049"/>
              <a:gd name="connsiteX4" fmla="*/ 2411499 w 2411499"/>
              <a:gd name="connsiteY4" fmla="*/ 1059344 h 1177049"/>
              <a:gd name="connsiteX5" fmla="*/ 2293794 w 2411499"/>
              <a:gd name="connsiteY5" fmla="*/ 1177049 h 1177049"/>
              <a:gd name="connsiteX6" fmla="*/ 117705 w 2411499"/>
              <a:gd name="connsiteY6" fmla="*/ 1177049 h 1177049"/>
              <a:gd name="connsiteX7" fmla="*/ 0 w 2411499"/>
              <a:gd name="connsiteY7" fmla="*/ 1059344 h 1177049"/>
              <a:gd name="connsiteX8" fmla="*/ 0 w 2411499"/>
              <a:gd name="connsiteY8" fmla="*/ 117705 h 1177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1177049">
                <a:moveTo>
                  <a:pt x="0" y="117705"/>
                </a:moveTo>
                <a:cubicBezTo>
                  <a:pt x="0" y="52698"/>
                  <a:pt x="52698" y="0"/>
                  <a:pt x="117705" y="0"/>
                </a:cubicBezTo>
                <a:lnTo>
                  <a:pt x="2293794" y="0"/>
                </a:lnTo>
                <a:cubicBezTo>
                  <a:pt x="2358801" y="0"/>
                  <a:pt x="2411499" y="52698"/>
                  <a:pt x="2411499" y="117705"/>
                </a:cubicBezTo>
                <a:lnTo>
                  <a:pt x="2411499" y="1059344"/>
                </a:lnTo>
                <a:cubicBezTo>
                  <a:pt x="2411499" y="1124351"/>
                  <a:pt x="2358801" y="1177049"/>
                  <a:pt x="2293794" y="1177049"/>
                </a:cubicBezTo>
                <a:lnTo>
                  <a:pt x="117705" y="1177049"/>
                </a:lnTo>
                <a:cubicBezTo>
                  <a:pt x="52698" y="1177049"/>
                  <a:pt x="0" y="1124351"/>
                  <a:pt x="0" y="1059344"/>
                </a:cubicBezTo>
                <a:lnTo>
                  <a:pt x="0" y="117705"/>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42240" tIns="142240" rIns="142240" bIns="468550" numCol="1" spcCol="1270" anchor="t" anchorCtr="0">
            <a:normAutofit fontScale="92500" lnSpcReduction="10000"/>
          </a:bodyPr>
          <a:lstStyle/>
          <a:p>
            <a:pPr lvl="0" indent="0" algn="just">
              <a:lnSpc>
                <a:spcPct val="90000"/>
              </a:lnSpc>
              <a:spcBef>
                <a:spcPct val="0"/>
              </a:spcBef>
              <a:spcAft>
                <a:spcPct val="35000"/>
              </a:spcAft>
              <a:buNone/>
            </a:pPr>
            <a:r>
              <a:rPr lang="it-IT" sz="2100" b="1">
                <a:latin typeface="+mj-lt"/>
              </a:rPr>
              <a:t>APPROVAZIONE GRADUATORIA</a:t>
            </a:r>
          </a:p>
          <a:p>
            <a:pPr lvl="0" defTabSz="889000">
              <a:lnSpc>
                <a:spcPct val="90000"/>
              </a:lnSpc>
              <a:spcBef>
                <a:spcPct val="0"/>
              </a:spcBef>
              <a:spcAft>
                <a:spcPct val="35000"/>
              </a:spcAft>
            </a:pPr>
            <a:r>
              <a:rPr lang="it-IT">
                <a:solidFill>
                  <a:schemeClr val="tx1"/>
                </a:solidFill>
                <a:latin typeface="+mj-lt"/>
              </a:rPr>
              <a:t>Comprensiva dei progetti finanziati, dei non ammessi ed  eventualmente, di quelli non finanziati per esaurimento dei fondi </a:t>
            </a:r>
            <a:endParaRPr lang="it-IT" b="1" kern="1200">
              <a:latin typeface="+mj-lt"/>
            </a:endParaRPr>
          </a:p>
        </p:txBody>
      </p:sp>
      <p:sp>
        <p:nvSpPr>
          <p:cNvPr id="19" name="Figura a mano libera: forma 18">
            <a:extLst>
              <a:ext uri="{FF2B5EF4-FFF2-40B4-BE49-F238E27FC236}">
                <a16:creationId xmlns:a16="http://schemas.microsoft.com/office/drawing/2014/main" id="{CCD23A81-A41D-4D71-87EC-71DC178E226F}"/>
              </a:ext>
            </a:extLst>
          </p:cNvPr>
          <p:cNvSpPr/>
          <p:nvPr/>
        </p:nvSpPr>
        <p:spPr>
          <a:xfrm>
            <a:off x="3768408" y="3973033"/>
            <a:ext cx="2261203" cy="817081"/>
          </a:xfrm>
          <a:custGeom>
            <a:avLst/>
            <a:gdLst>
              <a:gd name="connsiteX0" fmla="*/ 0 w 2411499"/>
              <a:gd name="connsiteY0" fmla="*/ 120960 h 1209600"/>
              <a:gd name="connsiteX1" fmla="*/ 120960 w 2411499"/>
              <a:gd name="connsiteY1" fmla="*/ 0 h 1209600"/>
              <a:gd name="connsiteX2" fmla="*/ 2290539 w 2411499"/>
              <a:gd name="connsiteY2" fmla="*/ 0 h 1209600"/>
              <a:gd name="connsiteX3" fmla="*/ 2411499 w 2411499"/>
              <a:gd name="connsiteY3" fmla="*/ 120960 h 1209600"/>
              <a:gd name="connsiteX4" fmla="*/ 2411499 w 2411499"/>
              <a:gd name="connsiteY4" fmla="*/ 1088640 h 1209600"/>
              <a:gd name="connsiteX5" fmla="*/ 2290539 w 2411499"/>
              <a:gd name="connsiteY5" fmla="*/ 1209600 h 1209600"/>
              <a:gd name="connsiteX6" fmla="*/ 120960 w 2411499"/>
              <a:gd name="connsiteY6" fmla="*/ 1209600 h 1209600"/>
              <a:gd name="connsiteX7" fmla="*/ 0 w 2411499"/>
              <a:gd name="connsiteY7" fmla="*/ 1088640 h 1209600"/>
              <a:gd name="connsiteX8" fmla="*/ 0 w 2411499"/>
              <a:gd name="connsiteY8" fmla="*/ 120960 h 120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1209600">
                <a:moveTo>
                  <a:pt x="0" y="120960"/>
                </a:moveTo>
                <a:cubicBezTo>
                  <a:pt x="0" y="54156"/>
                  <a:pt x="54156" y="0"/>
                  <a:pt x="120960" y="0"/>
                </a:cubicBezTo>
                <a:lnTo>
                  <a:pt x="2290539" y="0"/>
                </a:lnTo>
                <a:cubicBezTo>
                  <a:pt x="2357343" y="0"/>
                  <a:pt x="2411499" y="54156"/>
                  <a:pt x="2411499" y="120960"/>
                </a:cubicBezTo>
                <a:lnTo>
                  <a:pt x="2411499" y="1088640"/>
                </a:lnTo>
                <a:cubicBezTo>
                  <a:pt x="2411499" y="1155444"/>
                  <a:pt x="2357343" y="1209600"/>
                  <a:pt x="2290539" y="1209600"/>
                </a:cubicBezTo>
                <a:lnTo>
                  <a:pt x="120960" y="1209600"/>
                </a:lnTo>
                <a:cubicBezTo>
                  <a:pt x="54156" y="1209600"/>
                  <a:pt x="0" y="1155444"/>
                  <a:pt x="0" y="1088640"/>
                </a:cubicBezTo>
                <a:lnTo>
                  <a:pt x="0" y="120960"/>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7668" tIns="177668" rIns="177668" bIns="177668" numCol="1" spcCol="1270" anchor="t" anchorCtr="0">
            <a:noAutofit/>
          </a:bodyPr>
          <a:lstStyle/>
          <a:p>
            <a:pPr marL="0" lvl="1" algn="l" defTabSz="889000">
              <a:lnSpc>
                <a:spcPct val="90000"/>
              </a:lnSpc>
              <a:spcBef>
                <a:spcPct val="0"/>
              </a:spcBef>
              <a:spcAft>
                <a:spcPct val="15000"/>
              </a:spcAft>
            </a:pPr>
            <a:r>
              <a:rPr lang="it-IT" kern="1200">
                <a:latin typeface="+mj-lt"/>
              </a:rPr>
              <a:t>Delibera di Giunta regionale</a:t>
            </a:r>
          </a:p>
        </p:txBody>
      </p:sp>
      <p:sp>
        <p:nvSpPr>
          <p:cNvPr id="21" name="Figura a mano libera: forma 20">
            <a:extLst>
              <a:ext uri="{FF2B5EF4-FFF2-40B4-BE49-F238E27FC236}">
                <a16:creationId xmlns:a16="http://schemas.microsoft.com/office/drawing/2014/main" id="{8F2F7F53-05EB-47A8-AC8B-94EA576BF276}"/>
              </a:ext>
            </a:extLst>
          </p:cNvPr>
          <p:cNvSpPr/>
          <p:nvPr/>
        </p:nvSpPr>
        <p:spPr>
          <a:xfrm>
            <a:off x="6378793" y="1718273"/>
            <a:ext cx="2182103" cy="1184351"/>
          </a:xfrm>
          <a:custGeom>
            <a:avLst/>
            <a:gdLst>
              <a:gd name="connsiteX0" fmla="*/ 0 w 2411499"/>
              <a:gd name="connsiteY0" fmla="*/ 117705 h 1177049"/>
              <a:gd name="connsiteX1" fmla="*/ 117705 w 2411499"/>
              <a:gd name="connsiteY1" fmla="*/ 0 h 1177049"/>
              <a:gd name="connsiteX2" fmla="*/ 2293794 w 2411499"/>
              <a:gd name="connsiteY2" fmla="*/ 0 h 1177049"/>
              <a:gd name="connsiteX3" fmla="*/ 2411499 w 2411499"/>
              <a:gd name="connsiteY3" fmla="*/ 117705 h 1177049"/>
              <a:gd name="connsiteX4" fmla="*/ 2411499 w 2411499"/>
              <a:gd name="connsiteY4" fmla="*/ 1059344 h 1177049"/>
              <a:gd name="connsiteX5" fmla="*/ 2293794 w 2411499"/>
              <a:gd name="connsiteY5" fmla="*/ 1177049 h 1177049"/>
              <a:gd name="connsiteX6" fmla="*/ 117705 w 2411499"/>
              <a:gd name="connsiteY6" fmla="*/ 1177049 h 1177049"/>
              <a:gd name="connsiteX7" fmla="*/ 0 w 2411499"/>
              <a:gd name="connsiteY7" fmla="*/ 1059344 h 1177049"/>
              <a:gd name="connsiteX8" fmla="*/ 0 w 2411499"/>
              <a:gd name="connsiteY8" fmla="*/ 117705 h 1177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1177049">
                <a:moveTo>
                  <a:pt x="0" y="117705"/>
                </a:moveTo>
                <a:cubicBezTo>
                  <a:pt x="0" y="52698"/>
                  <a:pt x="52698" y="0"/>
                  <a:pt x="117705" y="0"/>
                </a:cubicBezTo>
                <a:lnTo>
                  <a:pt x="2293794" y="0"/>
                </a:lnTo>
                <a:cubicBezTo>
                  <a:pt x="2358801" y="0"/>
                  <a:pt x="2411499" y="52698"/>
                  <a:pt x="2411499" y="117705"/>
                </a:cubicBezTo>
                <a:lnTo>
                  <a:pt x="2411499" y="1059344"/>
                </a:lnTo>
                <a:cubicBezTo>
                  <a:pt x="2411499" y="1124351"/>
                  <a:pt x="2358801" y="1177049"/>
                  <a:pt x="2293794" y="1177049"/>
                </a:cubicBezTo>
                <a:lnTo>
                  <a:pt x="117705" y="1177049"/>
                </a:lnTo>
                <a:cubicBezTo>
                  <a:pt x="52698" y="1177049"/>
                  <a:pt x="0" y="1124351"/>
                  <a:pt x="0" y="1059344"/>
                </a:cubicBezTo>
                <a:lnTo>
                  <a:pt x="0" y="117705"/>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142240" tIns="142240" rIns="142240" bIns="468550" numCol="1" spcCol="1270" anchor="t" anchorCtr="0">
            <a:normAutofit/>
          </a:bodyPr>
          <a:lstStyle/>
          <a:p>
            <a:pPr marL="0" lvl="0" indent="0" defTabSz="889000">
              <a:lnSpc>
                <a:spcPct val="90000"/>
              </a:lnSpc>
              <a:spcBef>
                <a:spcPct val="0"/>
              </a:spcBef>
              <a:spcAft>
                <a:spcPct val="35000"/>
              </a:spcAft>
              <a:buNone/>
            </a:pPr>
            <a:r>
              <a:rPr lang="it-IT" b="1" kern="1200">
                <a:solidFill>
                  <a:schemeClr val="bg1"/>
                </a:solidFill>
                <a:latin typeface="+mj-lt"/>
              </a:rPr>
              <a:t>CONCESSIONE DEL CONTRIBUTO </a:t>
            </a:r>
          </a:p>
        </p:txBody>
      </p:sp>
      <p:sp>
        <p:nvSpPr>
          <p:cNvPr id="22" name="Figura a mano libera: forma 21">
            <a:extLst>
              <a:ext uri="{FF2B5EF4-FFF2-40B4-BE49-F238E27FC236}">
                <a16:creationId xmlns:a16="http://schemas.microsoft.com/office/drawing/2014/main" id="{F0DC7B3A-CCC2-410E-B6BA-6C832F281FA1}"/>
              </a:ext>
            </a:extLst>
          </p:cNvPr>
          <p:cNvSpPr/>
          <p:nvPr/>
        </p:nvSpPr>
        <p:spPr>
          <a:xfrm>
            <a:off x="6787620" y="2541771"/>
            <a:ext cx="1985017" cy="942723"/>
          </a:xfrm>
          <a:custGeom>
            <a:avLst/>
            <a:gdLst>
              <a:gd name="connsiteX0" fmla="*/ 0 w 2411499"/>
              <a:gd name="connsiteY0" fmla="*/ 120960 h 1209600"/>
              <a:gd name="connsiteX1" fmla="*/ 120960 w 2411499"/>
              <a:gd name="connsiteY1" fmla="*/ 0 h 1209600"/>
              <a:gd name="connsiteX2" fmla="*/ 2290539 w 2411499"/>
              <a:gd name="connsiteY2" fmla="*/ 0 h 1209600"/>
              <a:gd name="connsiteX3" fmla="*/ 2411499 w 2411499"/>
              <a:gd name="connsiteY3" fmla="*/ 120960 h 1209600"/>
              <a:gd name="connsiteX4" fmla="*/ 2411499 w 2411499"/>
              <a:gd name="connsiteY4" fmla="*/ 1088640 h 1209600"/>
              <a:gd name="connsiteX5" fmla="*/ 2290539 w 2411499"/>
              <a:gd name="connsiteY5" fmla="*/ 1209600 h 1209600"/>
              <a:gd name="connsiteX6" fmla="*/ 120960 w 2411499"/>
              <a:gd name="connsiteY6" fmla="*/ 1209600 h 1209600"/>
              <a:gd name="connsiteX7" fmla="*/ 0 w 2411499"/>
              <a:gd name="connsiteY7" fmla="*/ 1088640 h 1209600"/>
              <a:gd name="connsiteX8" fmla="*/ 0 w 2411499"/>
              <a:gd name="connsiteY8" fmla="*/ 120960 h 120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1209600">
                <a:moveTo>
                  <a:pt x="0" y="120960"/>
                </a:moveTo>
                <a:cubicBezTo>
                  <a:pt x="0" y="54156"/>
                  <a:pt x="54156" y="0"/>
                  <a:pt x="120960" y="0"/>
                </a:cubicBezTo>
                <a:lnTo>
                  <a:pt x="2290539" y="0"/>
                </a:lnTo>
                <a:cubicBezTo>
                  <a:pt x="2357343" y="0"/>
                  <a:pt x="2411499" y="54156"/>
                  <a:pt x="2411499" y="120960"/>
                </a:cubicBezTo>
                <a:lnTo>
                  <a:pt x="2411499" y="1088640"/>
                </a:lnTo>
                <a:cubicBezTo>
                  <a:pt x="2411499" y="1155444"/>
                  <a:pt x="2357343" y="1209600"/>
                  <a:pt x="2290539" y="1209600"/>
                </a:cubicBezTo>
                <a:lnTo>
                  <a:pt x="120960" y="1209600"/>
                </a:lnTo>
                <a:cubicBezTo>
                  <a:pt x="54156" y="1209600"/>
                  <a:pt x="0" y="1155444"/>
                  <a:pt x="0" y="1088640"/>
                </a:cubicBezTo>
                <a:lnTo>
                  <a:pt x="0" y="120960"/>
                </a:lnTo>
                <a:close/>
              </a:path>
            </a:pathLst>
          </a:cu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7668" tIns="177668" rIns="177668" bIns="177668" numCol="1" spcCol="1270" anchor="t" anchorCtr="0">
            <a:normAutofit/>
          </a:bodyPr>
          <a:lstStyle/>
          <a:p>
            <a:pPr marL="0" lvl="1" algn="l" defTabSz="889000">
              <a:lnSpc>
                <a:spcPct val="90000"/>
              </a:lnSpc>
              <a:spcBef>
                <a:spcPct val="0"/>
              </a:spcBef>
              <a:spcAft>
                <a:spcPct val="15000"/>
              </a:spcAft>
            </a:pPr>
            <a:r>
              <a:rPr lang="it-IT" kern="1200">
                <a:latin typeface="+mj-lt"/>
              </a:rPr>
              <a:t>Determinazione del Dirigente</a:t>
            </a:r>
          </a:p>
        </p:txBody>
      </p:sp>
      <p:sp>
        <p:nvSpPr>
          <p:cNvPr id="23" name="Rettangolo con angoli arrotondati 22">
            <a:extLst>
              <a:ext uri="{FF2B5EF4-FFF2-40B4-BE49-F238E27FC236}">
                <a16:creationId xmlns:a16="http://schemas.microsoft.com/office/drawing/2014/main" id="{4D067971-1668-4157-A323-80EBA62A0617}"/>
              </a:ext>
            </a:extLst>
          </p:cNvPr>
          <p:cNvSpPr/>
          <p:nvPr/>
        </p:nvSpPr>
        <p:spPr>
          <a:xfrm>
            <a:off x="4147182" y="4701277"/>
            <a:ext cx="3195450" cy="1184351"/>
          </a:xfrm>
          <a:prstGeom prst="roundRect">
            <a:avLst>
              <a:gd name="adj" fmla="val 10000"/>
            </a:avLst>
          </a:prstGeom>
          <a:ln/>
        </p:spPr>
        <p:style>
          <a:lnRef idx="2">
            <a:schemeClr val="accent3"/>
          </a:lnRef>
          <a:fillRef idx="1">
            <a:schemeClr val="lt1"/>
          </a:fillRef>
          <a:effectRef idx="0">
            <a:schemeClr val="accent3"/>
          </a:effectRef>
          <a:fontRef idx="minor">
            <a:schemeClr val="dk1"/>
          </a:fontRef>
        </p:style>
        <p:txBody>
          <a:bodyPr lIns="91440" tIns="45720" rIns="91440" bIns="45720" anchor="t">
            <a:noAutofit/>
          </a:bodyPr>
          <a:lstStyle/>
          <a:p>
            <a:pPr>
              <a:lnSpc>
                <a:spcPct val="90000"/>
              </a:lnSpc>
              <a:spcAft>
                <a:spcPts val="600"/>
              </a:spcAft>
            </a:pPr>
            <a:r>
              <a:rPr lang="it-IT" sz="1400">
                <a:solidFill>
                  <a:schemeClr val="tx1"/>
                </a:solidFill>
                <a:latin typeface="+mj-lt"/>
              </a:rPr>
              <a:t>Comunicazione esiti a tutti i partecipanti </a:t>
            </a:r>
          </a:p>
          <a:p>
            <a:pPr>
              <a:lnSpc>
                <a:spcPct val="90000"/>
              </a:lnSpc>
              <a:spcAft>
                <a:spcPts val="600"/>
              </a:spcAft>
            </a:pPr>
            <a:r>
              <a:rPr lang="it-IT" sz="1400" b="1">
                <a:solidFill>
                  <a:schemeClr val="tx1"/>
                </a:solidFill>
                <a:latin typeface="+mj-lt"/>
              </a:rPr>
              <a:t>Conclusione iter entro 90 gg dal termine di presentazione domande</a:t>
            </a:r>
          </a:p>
        </p:txBody>
      </p:sp>
      <p:sp>
        <p:nvSpPr>
          <p:cNvPr id="2" name="Rettangolo con angoli arrotondati 1">
            <a:extLst>
              <a:ext uri="{FF2B5EF4-FFF2-40B4-BE49-F238E27FC236}">
                <a16:creationId xmlns:a16="http://schemas.microsoft.com/office/drawing/2014/main" id="{1C265207-AE93-49AC-DDAB-128FA6E0FC02}"/>
              </a:ext>
            </a:extLst>
          </p:cNvPr>
          <p:cNvSpPr/>
          <p:nvPr/>
        </p:nvSpPr>
        <p:spPr>
          <a:xfrm>
            <a:off x="9217521" y="1772561"/>
            <a:ext cx="2261202" cy="890856"/>
          </a:xfrm>
          <a:prstGeom prst="round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it-IT" b="1"/>
              <a:t>RENDICONTAZIONE</a:t>
            </a:r>
          </a:p>
        </p:txBody>
      </p:sp>
      <p:sp>
        <p:nvSpPr>
          <p:cNvPr id="4" name="Rettangolo con angoli arrotondati 3">
            <a:extLst>
              <a:ext uri="{FF2B5EF4-FFF2-40B4-BE49-F238E27FC236}">
                <a16:creationId xmlns:a16="http://schemas.microsoft.com/office/drawing/2014/main" id="{1AFC4AD6-9C0E-3A77-6465-BA3360D37339}"/>
              </a:ext>
            </a:extLst>
          </p:cNvPr>
          <p:cNvSpPr/>
          <p:nvPr/>
        </p:nvSpPr>
        <p:spPr>
          <a:xfrm>
            <a:off x="9556744" y="2237061"/>
            <a:ext cx="1985017" cy="2741452"/>
          </a:xfrm>
          <a:prstGeom prst="roundRect">
            <a:avLst/>
          </a:prstGeom>
          <a:solidFill>
            <a:schemeClr val="bg1"/>
          </a:solidFill>
          <a:ln>
            <a:solidFill>
              <a:schemeClr val="accent4">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it-IT" sz="1400">
                <a:solidFill>
                  <a:schemeClr val="tx1"/>
                </a:solidFill>
              </a:rPr>
              <a:t>Comunicazione di avvio della rendicontazione a tutti i beneficiari o richiesta acconto  </a:t>
            </a:r>
          </a:p>
          <a:p>
            <a:endParaRPr lang="it-IT" sz="1400">
              <a:solidFill>
                <a:schemeClr val="tx1"/>
              </a:solidFill>
            </a:endParaRPr>
          </a:p>
          <a:p>
            <a:r>
              <a:rPr lang="it-IT" sz="1400">
                <a:solidFill>
                  <a:schemeClr val="tx1"/>
                </a:solidFill>
              </a:rPr>
              <a:t>la rendicontazione o la richiesta di acconto sarà possibile da settembre sulla piattaforma </a:t>
            </a:r>
            <a:r>
              <a:rPr lang="it-IT" sz="1400" err="1">
                <a:solidFill>
                  <a:schemeClr val="tx1"/>
                </a:solidFill>
              </a:rPr>
              <a:t>Sib@c</a:t>
            </a:r>
            <a:endParaRPr lang="it-IT" sz="1400">
              <a:solidFill>
                <a:schemeClr val="tx1"/>
              </a:solidFill>
            </a:endParaRPr>
          </a:p>
        </p:txBody>
      </p:sp>
      <p:sp>
        <p:nvSpPr>
          <p:cNvPr id="6" name="Figura a mano libera: forma 5">
            <a:extLst>
              <a:ext uri="{FF2B5EF4-FFF2-40B4-BE49-F238E27FC236}">
                <a16:creationId xmlns:a16="http://schemas.microsoft.com/office/drawing/2014/main" id="{604262C2-7346-D3B1-6F79-DFD56B9EEDF8}"/>
              </a:ext>
            </a:extLst>
          </p:cNvPr>
          <p:cNvSpPr/>
          <p:nvPr/>
        </p:nvSpPr>
        <p:spPr>
          <a:xfrm>
            <a:off x="8693482" y="1865015"/>
            <a:ext cx="461001" cy="604117"/>
          </a:xfrm>
          <a:custGeom>
            <a:avLst/>
            <a:gdLst>
              <a:gd name="connsiteX0" fmla="*/ 0 w 775018"/>
              <a:gd name="connsiteY0" fmla="*/ 120079 h 600393"/>
              <a:gd name="connsiteX1" fmla="*/ 474822 w 775018"/>
              <a:gd name="connsiteY1" fmla="*/ 120079 h 600393"/>
              <a:gd name="connsiteX2" fmla="*/ 474822 w 775018"/>
              <a:gd name="connsiteY2" fmla="*/ 0 h 600393"/>
              <a:gd name="connsiteX3" fmla="*/ 775018 w 775018"/>
              <a:gd name="connsiteY3" fmla="*/ 300197 h 600393"/>
              <a:gd name="connsiteX4" fmla="*/ 474822 w 775018"/>
              <a:gd name="connsiteY4" fmla="*/ 600393 h 600393"/>
              <a:gd name="connsiteX5" fmla="*/ 474822 w 775018"/>
              <a:gd name="connsiteY5" fmla="*/ 480314 h 600393"/>
              <a:gd name="connsiteX6" fmla="*/ 0 w 775018"/>
              <a:gd name="connsiteY6" fmla="*/ 480314 h 600393"/>
              <a:gd name="connsiteX7" fmla="*/ 0 w 775018"/>
              <a:gd name="connsiteY7" fmla="*/ 120079 h 600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5018" h="600393">
                <a:moveTo>
                  <a:pt x="0" y="120079"/>
                </a:moveTo>
                <a:lnTo>
                  <a:pt x="474822" y="120079"/>
                </a:lnTo>
                <a:lnTo>
                  <a:pt x="474822" y="0"/>
                </a:lnTo>
                <a:lnTo>
                  <a:pt x="775018" y="300197"/>
                </a:lnTo>
                <a:lnTo>
                  <a:pt x="474822" y="600393"/>
                </a:lnTo>
                <a:lnTo>
                  <a:pt x="474822" y="480314"/>
                </a:lnTo>
                <a:lnTo>
                  <a:pt x="0" y="480314"/>
                </a:lnTo>
                <a:lnTo>
                  <a:pt x="0" y="120079"/>
                </a:lnTo>
                <a:close/>
              </a:path>
            </a:pathLst>
          </a:custGeom>
          <a:solidFill>
            <a:schemeClr val="accent4"/>
          </a:solidFill>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0" tIns="120079" rIns="180118" bIns="120079" numCol="1" spcCol="1270" anchor="ctr" anchorCtr="0">
            <a:noAutofit/>
          </a:bodyPr>
          <a:lstStyle/>
          <a:p>
            <a:pPr marL="0" lvl="0" indent="0" algn="ctr" defTabSz="755650">
              <a:lnSpc>
                <a:spcPct val="90000"/>
              </a:lnSpc>
              <a:spcBef>
                <a:spcPct val="0"/>
              </a:spcBef>
              <a:spcAft>
                <a:spcPct val="35000"/>
              </a:spcAft>
              <a:buNone/>
            </a:pPr>
            <a:endParaRPr lang="it-IT" sz="1700" kern="1200"/>
          </a:p>
        </p:txBody>
      </p:sp>
    </p:spTree>
    <p:extLst>
      <p:ext uri="{BB962C8B-B14F-4D97-AF65-F5344CB8AC3E}">
        <p14:creationId xmlns:p14="http://schemas.microsoft.com/office/powerpoint/2010/main" val="1553777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272DB0-689D-43B9-9B8E-3861646551BD}"/>
              </a:ext>
            </a:extLst>
          </p:cNvPr>
          <p:cNvSpPr>
            <a:spLocks noGrp="1"/>
          </p:cNvSpPr>
          <p:nvPr>
            <p:ph type="title"/>
          </p:nvPr>
        </p:nvSpPr>
        <p:spPr/>
        <p:txBody>
          <a:bodyPr>
            <a:normAutofit/>
          </a:bodyPr>
          <a:lstStyle/>
          <a:p>
            <a:br>
              <a:rPr lang="it-IT" b="1" i="0">
                <a:solidFill>
                  <a:schemeClr val="bg1"/>
                </a:solidFill>
                <a:effectLst/>
                <a:latin typeface="Calibri" panose="020F0502020204030204" pitchFamily="34" charset="0"/>
              </a:rPr>
            </a:br>
            <a:br>
              <a:rPr lang="it-IT" b="1" i="0">
                <a:solidFill>
                  <a:schemeClr val="bg1"/>
                </a:solidFill>
                <a:effectLst/>
                <a:latin typeface="Calibri" panose="020F0502020204030204" pitchFamily="34" charset="0"/>
              </a:rPr>
            </a:br>
            <a:endParaRPr lang="it-IT"/>
          </a:p>
        </p:txBody>
      </p:sp>
      <p:sp>
        <p:nvSpPr>
          <p:cNvPr id="3" name="Segnaposto contenuto 2">
            <a:extLst>
              <a:ext uri="{FF2B5EF4-FFF2-40B4-BE49-F238E27FC236}">
                <a16:creationId xmlns:a16="http://schemas.microsoft.com/office/drawing/2014/main" id="{0A035575-BE9F-4276-8AD8-08E2F0469ED3}"/>
              </a:ext>
            </a:extLst>
          </p:cNvPr>
          <p:cNvSpPr>
            <a:spLocks noGrp="1"/>
          </p:cNvSpPr>
          <p:nvPr>
            <p:ph idx="1"/>
          </p:nvPr>
        </p:nvSpPr>
        <p:spPr>
          <a:xfrm>
            <a:off x="3686176" y="514924"/>
            <a:ext cx="5826942" cy="5526437"/>
          </a:xfrm>
        </p:spPr>
        <p:txBody>
          <a:bodyPr vert="horz" lIns="91440" tIns="45720" rIns="91440" bIns="45720" rtlCol="0" anchor="t">
            <a:normAutofit fontScale="85000" lnSpcReduction="20000"/>
          </a:bodyPr>
          <a:lstStyle/>
          <a:p>
            <a:pPr algn="l" rtl="0" fontAlgn="base">
              <a:buFont typeface="Wingdings" panose="05000000000000000000" pitchFamily="2" charset="2"/>
              <a:buChar char="ü"/>
            </a:pPr>
            <a:r>
              <a:rPr lang="it-IT" b="0" i="0" u="none" strike="noStrike">
                <a:solidFill>
                  <a:schemeClr val="tx1"/>
                </a:solidFill>
                <a:effectLst/>
                <a:latin typeface="+mj-lt"/>
                <a:cs typeface="Calibri"/>
              </a:rPr>
              <a:t>La domanda va presentata</a:t>
            </a:r>
            <a:r>
              <a:rPr lang="it-IT" b="0" i="0" u="sng" strike="noStrike">
                <a:solidFill>
                  <a:schemeClr val="tx1"/>
                </a:solidFill>
                <a:effectLst/>
                <a:latin typeface="+mj-lt"/>
                <a:cs typeface="Calibri"/>
              </a:rPr>
              <a:t> esclusivamente </a:t>
            </a:r>
            <a:r>
              <a:rPr lang="it-IT" b="0" i="0" u="none" strike="noStrike">
                <a:solidFill>
                  <a:schemeClr val="tx1"/>
                </a:solidFill>
                <a:effectLst/>
                <a:latin typeface="+mj-lt"/>
                <a:cs typeface="Calibri"/>
              </a:rPr>
              <a:t>per via telematica su piattaforma </a:t>
            </a:r>
            <a:r>
              <a:rPr lang="it-IT" b="0" i="0" u="none" strike="noStrike" err="1">
                <a:solidFill>
                  <a:schemeClr val="tx1"/>
                </a:solidFill>
                <a:effectLst/>
                <a:latin typeface="+mj-lt"/>
                <a:cs typeface="Calibri"/>
              </a:rPr>
              <a:t>Sib@c</a:t>
            </a:r>
            <a:endParaRPr lang="it-IT" b="0" i="0" u="none" strike="noStrike">
              <a:solidFill>
                <a:schemeClr val="tx1"/>
              </a:solidFill>
              <a:effectLst/>
              <a:latin typeface="+mj-lt"/>
              <a:cs typeface="Calibri"/>
            </a:endParaRPr>
          </a:p>
          <a:p>
            <a:pPr marL="502920" lvl="1" indent="0" fontAlgn="base">
              <a:buNone/>
            </a:pPr>
            <a:r>
              <a:rPr lang="it-IT" sz="1800" b="0" i="0" u="none" strike="noStrike" baseline="0">
                <a:solidFill>
                  <a:schemeClr val="accent1"/>
                </a:solidFill>
                <a:latin typeface="+mj-lt"/>
              </a:rPr>
              <a:t>https://servizifederati.Regione.emilia-romagna.it/SIBAC</a:t>
            </a:r>
            <a:endParaRPr lang="it-IT" sz="1800" b="0" i="0" u="none" strike="noStrike">
              <a:solidFill>
                <a:schemeClr val="accent1"/>
              </a:solidFill>
              <a:effectLst/>
              <a:latin typeface="+mj-lt"/>
              <a:cs typeface="Calibri" panose="020F0502020204030204" pitchFamily="34" charset="0"/>
            </a:endParaRPr>
          </a:p>
          <a:p>
            <a:pPr>
              <a:buFont typeface="Wingdings" panose="05000000000000000000" pitchFamily="2" charset="2"/>
              <a:buChar char="ü"/>
            </a:pPr>
            <a:r>
              <a:rPr lang="it-IT" sz="1800" b="0" i="0" u="none" strike="noStrike" baseline="0">
                <a:solidFill>
                  <a:schemeClr val="tx1"/>
                </a:solidFill>
                <a:latin typeface="+mj-lt"/>
              </a:rPr>
              <a:t>Per accedere a </a:t>
            </a:r>
            <a:r>
              <a:rPr lang="it-IT" sz="1800" b="0" i="0" u="none" strike="noStrike" baseline="0" err="1">
                <a:solidFill>
                  <a:schemeClr val="tx1"/>
                </a:solidFill>
                <a:latin typeface="+mj-lt"/>
              </a:rPr>
              <a:t>Sib@c</a:t>
            </a:r>
            <a:r>
              <a:rPr lang="it-IT" sz="1800" b="0" i="0" u="none" strike="noStrike" baseline="0">
                <a:solidFill>
                  <a:schemeClr val="tx1"/>
                </a:solidFill>
                <a:latin typeface="+mj-lt"/>
              </a:rPr>
              <a:t> occorre identità digitale SPID (Sistema Pubblico di Identità Digitale) di livello L2, da parte del legale rappresentante (o suo delegato) e dei collaboratori delegati alla compilazione</a:t>
            </a:r>
          </a:p>
          <a:p>
            <a:pPr>
              <a:buFont typeface="Wingdings" panose="05000000000000000000" pitchFamily="2" charset="2"/>
              <a:buChar char="ü"/>
            </a:pPr>
            <a:r>
              <a:rPr lang="it-IT" sz="1800">
                <a:solidFill>
                  <a:schemeClr val="tx1"/>
                </a:solidFill>
                <a:latin typeface="+mj-lt"/>
              </a:rPr>
              <a:t>Prima di compilare la domanda occorre censire sull’anagrafica </a:t>
            </a:r>
            <a:r>
              <a:rPr lang="it-IT" sz="1800" err="1">
                <a:solidFill>
                  <a:schemeClr val="tx1"/>
                </a:solidFill>
                <a:latin typeface="+mj-lt"/>
              </a:rPr>
              <a:t>Sib@c</a:t>
            </a:r>
            <a:r>
              <a:rPr lang="it-IT" sz="1800">
                <a:solidFill>
                  <a:schemeClr val="tx1"/>
                </a:solidFill>
                <a:latin typeface="+mj-lt"/>
              </a:rPr>
              <a:t> i dati del soggetto richiedente e le figure abilitate ad operare per esso, verificando la correttezza dei dati</a:t>
            </a:r>
            <a:endParaRPr lang="it-IT" sz="1800" b="0" i="0" u="none" strike="noStrike" baseline="0">
              <a:solidFill>
                <a:schemeClr val="tx1"/>
              </a:solidFill>
              <a:latin typeface="+mj-lt"/>
            </a:endParaRPr>
          </a:p>
          <a:p>
            <a:pPr>
              <a:buFont typeface="Wingdings" panose="05000000000000000000" pitchFamily="2" charset="2"/>
              <a:buChar char="ü"/>
            </a:pPr>
            <a:r>
              <a:rPr lang="it-IT" sz="1800" b="1">
                <a:solidFill>
                  <a:schemeClr val="tx1"/>
                </a:solidFill>
                <a:latin typeface="+mj-lt"/>
              </a:rPr>
              <a:t>TERMINI PER L’</a:t>
            </a:r>
            <a:r>
              <a:rPr lang="it-IT" sz="1800" b="1" i="0" u="none" strike="noStrike" baseline="0">
                <a:solidFill>
                  <a:schemeClr val="tx1"/>
                </a:solidFill>
                <a:latin typeface="+mj-lt"/>
              </a:rPr>
              <a:t> INVIO DELLA DOMANDA</a:t>
            </a:r>
          </a:p>
          <a:p>
            <a:pPr lvl="2"/>
            <a:r>
              <a:rPr lang="it-IT" sz="2100" b="1">
                <a:solidFill>
                  <a:schemeClr val="tx1"/>
                </a:solidFill>
                <a:latin typeface="+mj-lt"/>
              </a:rPr>
              <a:t>d</a:t>
            </a:r>
            <a:r>
              <a:rPr lang="it-IT" sz="2100" b="1" i="0" u="none" strike="noStrike" baseline="0">
                <a:solidFill>
                  <a:schemeClr val="tx1"/>
                </a:solidFill>
                <a:latin typeface="+mj-lt"/>
              </a:rPr>
              <a:t>alle ore </a:t>
            </a:r>
            <a:r>
              <a:rPr lang="it-IT" sz="2100" b="1">
                <a:solidFill>
                  <a:schemeClr val="tx1"/>
                </a:solidFill>
                <a:latin typeface="+mj-lt"/>
              </a:rPr>
              <a:t>9</a:t>
            </a:r>
            <a:r>
              <a:rPr lang="it-IT" sz="2100" b="1" i="0" u="none" strike="noStrike" baseline="0">
                <a:solidFill>
                  <a:schemeClr val="tx1"/>
                </a:solidFill>
                <a:latin typeface="+mj-lt"/>
              </a:rPr>
              <a:t> del </a:t>
            </a:r>
            <a:r>
              <a:rPr lang="it-IT" sz="2100" b="1">
                <a:solidFill>
                  <a:schemeClr val="tx1"/>
                </a:solidFill>
                <a:latin typeface="+mj-lt"/>
              </a:rPr>
              <a:t>13/01/26</a:t>
            </a:r>
            <a:endParaRPr lang="it-IT" sz="2100" b="1" i="0" u="none" strike="noStrike" baseline="0">
              <a:solidFill>
                <a:schemeClr val="tx1"/>
              </a:solidFill>
              <a:latin typeface="+mj-lt"/>
            </a:endParaRPr>
          </a:p>
          <a:p>
            <a:pPr lvl="2"/>
            <a:r>
              <a:rPr lang="it-IT" sz="2100" b="1">
                <a:solidFill>
                  <a:schemeClr val="tx1"/>
                </a:solidFill>
                <a:latin typeface="+mj-lt"/>
              </a:rPr>
              <a:t>a</a:t>
            </a:r>
            <a:r>
              <a:rPr lang="it-IT" sz="2100" b="1" i="0" u="none" strike="noStrike" baseline="0">
                <a:solidFill>
                  <a:schemeClr val="tx1"/>
                </a:solidFill>
                <a:latin typeface="+mj-lt"/>
              </a:rPr>
              <a:t>lle ore 16 del </a:t>
            </a:r>
            <a:r>
              <a:rPr lang="it-IT" sz="2100" b="1">
                <a:solidFill>
                  <a:schemeClr val="tx1"/>
                </a:solidFill>
                <a:latin typeface="+mj-lt"/>
              </a:rPr>
              <a:t>05/02/26</a:t>
            </a:r>
          </a:p>
          <a:p>
            <a:pPr marL="0" indent="0">
              <a:buNone/>
            </a:pPr>
            <a:endParaRPr lang="it-IT" sz="1500" b="0" i="0" u="none" strike="noStrike">
              <a:solidFill>
                <a:schemeClr val="tx1"/>
              </a:solidFill>
              <a:latin typeface="+mj-lt"/>
              <a:cs typeface="Calibri"/>
            </a:endParaRPr>
          </a:p>
          <a:p>
            <a:pPr marL="0" indent="0">
              <a:buNone/>
            </a:pPr>
            <a:r>
              <a:rPr lang="it-IT" sz="1900" b="0" i="0" u="none" strike="noStrike">
                <a:solidFill>
                  <a:schemeClr val="tx1"/>
                </a:solidFill>
                <a:latin typeface="+mj-lt"/>
                <a:cs typeface="Calibri"/>
              </a:rPr>
              <a:t>In caso di problematiche tecniche è attivo un servizio di assistenza via mail:</a:t>
            </a:r>
          </a:p>
          <a:p>
            <a:pPr marL="0" indent="0">
              <a:buNone/>
            </a:pPr>
            <a:r>
              <a:rPr lang="it-IT" sz="1900" b="0" i="0" u="none" strike="noStrike">
                <a:solidFill>
                  <a:schemeClr val="tx1"/>
                </a:solidFill>
                <a:latin typeface="+mj-lt"/>
                <a:cs typeface="Calibri"/>
              </a:rPr>
              <a:t> </a:t>
            </a:r>
            <a:r>
              <a:rPr lang="it-IT" sz="1900" b="0" i="0" u="none" strike="noStrike">
                <a:solidFill>
                  <a:schemeClr val="accent1"/>
                </a:solidFill>
                <a:latin typeface="+mj-lt"/>
                <a:cs typeface="Calibri"/>
                <a:hlinkClick r:id="rId2">
                  <a:extLst>
                    <a:ext uri="{A12FA001-AC4F-418D-AE19-62706E023703}">
                      <ahyp:hlinkClr xmlns:ahyp="http://schemas.microsoft.com/office/drawing/2018/hyperlinkcolor" val="tx"/>
                    </a:ext>
                  </a:extLst>
                </a:hlinkClick>
              </a:rPr>
              <a:t>infosibac@regione.emilia-romagna.it</a:t>
            </a:r>
            <a:endParaRPr lang="it-IT" sz="1900" b="0" i="0" u="none" strike="noStrike">
              <a:solidFill>
                <a:schemeClr val="accent1"/>
              </a:solidFill>
              <a:latin typeface="+mj-lt"/>
              <a:cs typeface="Calibri"/>
            </a:endParaRPr>
          </a:p>
          <a:p>
            <a:pPr marL="0" indent="0">
              <a:buNone/>
            </a:pPr>
            <a:r>
              <a:rPr lang="it-IT" sz="1900">
                <a:solidFill>
                  <a:schemeClr val="tx1"/>
                </a:solidFill>
                <a:latin typeface="+mj-lt"/>
                <a:cs typeface="Calibri"/>
              </a:rPr>
              <a:t>NB: Indicare contatti del richiedente e screenshot del problema riscontrato</a:t>
            </a:r>
            <a:endParaRPr lang="it-IT" sz="1900" b="0" i="0" u="none" strike="noStrike">
              <a:solidFill>
                <a:schemeClr val="tx1"/>
              </a:solidFill>
              <a:latin typeface="+mj-lt"/>
              <a:cs typeface="Calibri"/>
            </a:endParaRPr>
          </a:p>
          <a:p>
            <a:pPr marL="0" indent="0">
              <a:buNone/>
            </a:pPr>
            <a:endParaRPr lang="it-IT" sz="1800" b="0" i="0" u="none" strike="noStrike" baseline="0">
              <a:solidFill>
                <a:srgbClr val="000000"/>
              </a:solidFill>
              <a:latin typeface="Corbel" panose="020B0503020204020204" pitchFamily="34" charset="0"/>
            </a:endParaRPr>
          </a:p>
        </p:txBody>
      </p:sp>
      <p:sp>
        <p:nvSpPr>
          <p:cNvPr id="4" name="Segnaposto piè di pagina 3">
            <a:extLst>
              <a:ext uri="{FF2B5EF4-FFF2-40B4-BE49-F238E27FC236}">
                <a16:creationId xmlns:a16="http://schemas.microsoft.com/office/drawing/2014/main" id="{799748AF-8B5E-868F-E77D-392AC9FB0BC3}"/>
              </a:ext>
            </a:extLst>
          </p:cNvPr>
          <p:cNvSpPr>
            <a:spLocks noGrp="1"/>
          </p:cNvSpPr>
          <p:nvPr>
            <p:ph type="ftr" sz="quarter" idx="11"/>
          </p:nvPr>
        </p:nvSpPr>
        <p:spPr>
          <a:xfrm>
            <a:off x="677333" y="6041362"/>
            <a:ext cx="7506999" cy="365125"/>
          </a:xfrm>
        </p:spPr>
        <p:txBody>
          <a:bodyPr/>
          <a:lstStyle/>
          <a:p>
            <a:r>
              <a:rPr lang="it-IT"/>
              <a:t>L.R. 21/2023 AVVISO PER IL SOSTEGNO A PROGETTI DI PROMOZIONE CULTURALE DI RILEVANZA REGIONALE O SOVRALOCALE – ANNO 2026</a:t>
            </a:r>
            <a:endParaRPr lang="en-US"/>
          </a:p>
        </p:txBody>
      </p:sp>
      <p:sp>
        <p:nvSpPr>
          <p:cNvPr id="8" name="Titolo 1">
            <a:extLst>
              <a:ext uri="{FF2B5EF4-FFF2-40B4-BE49-F238E27FC236}">
                <a16:creationId xmlns:a16="http://schemas.microsoft.com/office/drawing/2014/main" id="{1C2BFB64-6EBC-4C5E-909D-4270579CE603}"/>
              </a:ext>
            </a:extLst>
          </p:cNvPr>
          <p:cNvSpPr txBox="1">
            <a:spLocks/>
          </p:cNvSpPr>
          <p:nvPr/>
        </p:nvSpPr>
        <p:spPr>
          <a:xfrm>
            <a:off x="755009" y="888945"/>
            <a:ext cx="3070371"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b="0" kern="1200" spc="-60" baseline="0">
                <a:solidFill>
                  <a:srgbClr val="FFFFFF"/>
                </a:solidFill>
                <a:latin typeface="+mj-lt"/>
                <a:ea typeface="+mj-ea"/>
                <a:cs typeface="+mj-cs"/>
              </a:defRPr>
            </a:lvl1pPr>
          </a:lstStyle>
          <a:p>
            <a:r>
              <a:rPr lang="it-IT" sz="3600">
                <a:solidFill>
                  <a:schemeClr val="accent1"/>
                </a:solidFill>
                <a:latin typeface="Corbel"/>
              </a:rPr>
              <a:t>Modalità  per la presentazione della domanda</a:t>
            </a:r>
          </a:p>
          <a:p>
            <a:r>
              <a:rPr lang="it-IT" sz="3600">
                <a:solidFill>
                  <a:schemeClr val="accent1"/>
                </a:solidFill>
                <a:latin typeface="Corbel"/>
              </a:rPr>
              <a:t>su applicativo </a:t>
            </a:r>
            <a:r>
              <a:rPr lang="it-IT" sz="3600" err="1">
                <a:solidFill>
                  <a:schemeClr val="accent1"/>
                </a:solidFill>
                <a:latin typeface="Corbel"/>
              </a:rPr>
              <a:t>Sib@c</a:t>
            </a:r>
            <a:endParaRPr lang="it-IT" sz="2800">
              <a:solidFill>
                <a:schemeClr val="accent1"/>
              </a:solidFill>
              <a:latin typeface="Montserrat Light" panose="00000400000000000000" pitchFamily="2" charset="0"/>
            </a:endParaRPr>
          </a:p>
        </p:txBody>
      </p:sp>
      <p:sp>
        <p:nvSpPr>
          <p:cNvPr id="7" name="Segnaposto contenuto 5">
            <a:extLst>
              <a:ext uri="{FF2B5EF4-FFF2-40B4-BE49-F238E27FC236}">
                <a16:creationId xmlns:a16="http://schemas.microsoft.com/office/drawing/2014/main" id="{3725F418-D1E7-48BD-A723-6FADE1AA5199}"/>
              </a:ext>
            </a:extLst>
          </p:cNvPr>
          <p:cNvSpPr txBox="1">
            <a:spLocks/>
          </p:cNvSpPr>
          <p:nvPr/>
        </p:nvSpPr>
        <p:spPr>
          <a:xfrm>
            <a:off x="0" y="6301778"/>
            <a:ext cx="11845255" cy="556222"/>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lnSpc>
                <a:spcPct val="100000"/>
              </a:lnSpc>
              <a:buNone/>
            </a:pPr>
            <a:r>
              <a:rPr lang="it-IT" sz="1200">
                <a:solidFill>
                  <a:schemeClr val="accent1">
                    <a:lumMod val="50000"/>
                  </a:schemeClr>
                </a:solidFill>
                <a:latin typeface="Calibri" panose="020F0502020204030204" pitchFamily="34" charset="0"/>
                <a:ea typeface="+mj-ea"/>
                <a:cs typeface="Calibri" panose="020F0502020204030204" pitchFamily="34" charset="0"/>
              </a:rPr>
              <a:t>							</a:t>
            </a:r>
          </a:p>
        </p:txBody>
      </p:sp>
      <p:sp>
        <p:nvSpPr>
          <p:cNvPr id="5" name="Freccia a destra 4">
            <a:extLst>
              <a:ext uri="{FF2B5EF4-FFF2-40B4-BE49-F238E27FC236}">
                <a16:creationId xmlns:a16="http://schemas.microsoft.com/office/drawing/2014/main" id="{49564D35-DD8F-CE0C-83B2-24315806429D}"/>
              </a:ext>
            </a:extLst>
          </p:cNvPr>
          <p:cNvSpPr/>
          <p:nvPr/>
        </p:nvSpPr>
        <p:spPr>
          <a:xfrm>
            <a:off x="2848724" y="4769931"/>
            <a:ext cx="532410" cy="484586"/>
          </a:xfrm>
          <a:prstGeom prst="rightArrow">
            <a:avLst>
              <a:gd name="adj1" fmla="val 50000"/>
              <a:gd name="adj2" fmla="val 3845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92536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95B8B-7290-FC47-3C48-AAD7FC0E0FD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6D28E18-AB67-AE5D-A8CB-64E9810412A6}"/>
              </a:ext>
            </a:extLst>
          </p:cNvPr>
          <p:cNvSpPr>
            <a:spLocks noGrp="1"/>
          </p:cNvSpPr>
          <p:nvPr>
            <p:ph type="title"/>
          </p:nvPr>
        </p:nvSpPr>
        <p:spPr/>
        <p:txBody>
          <a:bodyPr>
            <a:normAutofit/>
          </a:bodyPr>
          <a:lstStyle/>
          <a:p>
            <a:br>
              <a:rPr lang="it-IT" b="1" i="0">
                <a:solidFill>
                  <a:schemeClr val="bg1"/>
                </a:solidFill>
                <a:effectLst/>
                <a:latin typeface="Calibri" panose="020F0502020204030204" pitchFamily="34" charset="0"/>
              </a:rPr>
            </a:br>
            <a:br>
              <a:rPr lang="it-IT" b="1" i="0">
                <a:solidFill>
                  <a:schemeClr val="bg1"/>
                </a:solidFill>
                <a:effectLst/>
                <a:latin typeface="Calibri" panose="020F0502020204030204" pitchFamily="34" charset="0"/>
              </a:rPr>
            </a:br>
            <a:endParaRPr lang="it-IT"/>
          </a:p>
        </p:txBody>
      </p:sp>
      <p:sp>
        <p:nvSpPr>
          <p:cNvPr id="3" name="Segnaposto contenuto 2">
            <a:extLst>
              <a:ext uri="{FF2B5EF4-FFF2-40B4-BE49-F238E27FC236}">
                <a16:creationId xmlns:a16="http://schemas.microsoft.com/office/drawing/2014/main" id="{531AB802-74F3-8CDC-B80C-70B0C370C963}"/>
              </a:ext>
            </a:extLst>
          </p:cNvPr>
          <p:cNvSpPr>
            <a:spLocks noGrp="1"/>
          </p:cNvSpPr>
          <p:nvPr>
            <p:ph idx="1"/>
          </p:nvPr>
        </p:nvSpPr>
        <p:spPr>
          <a:xfrm>
            <a:off x="3819526" y="192948"/>
            <a:ext cx="5598794" cy="5848414"/>
          </a:xfrm>
        </p:spPr>
        <p:txBody>
          <a:bodyPr>
            <a:normAutofit lnSpcReduction="10000"/>
          </a:bodyPr>
          <a:lstStyle/>
          <a:p>
            <a:pPr algn="just">
              <a:buFont typeface="Arial" panose="020B0604020202020204" pitchFamily="34" charset="0"/>
              <a:buChar char="•"/>
            </a:pPr>
            <a:r>
              <a:rPr lang="it-IT" sz="1800" b="0" i="0" u="none" strike="noStrike" baseline="0">
                <a:solidFill>
                  <a:schemeClr val="accent2">
                    <a:lumMod val="75000"/>
                  </a:schemeClr>
                </a:solidFill>
                <a:latin typeface="Corbel" panose="020B0503020204020204" pitchFamily="34" charset="0"/>
              </a:rPr>
              <a:t>La domanda è resa nella forma di dichiarazione sostitutiva ai sensi del DPR 445/2000, pertanto </a:t>
            </a:r>
            <a:r>
              <a:rPr lang="it-IT" b="1">
                <a:solidFill>
                  <a:schemeClr val="accent2">
                    <a:lumMod val="75000"/>
                  </a:schemeClr>
                </a:solidFill>
                <a:latin typeface="Corbel" panose="020B0503020204020204" pitchFamily="34" charset="0"/>
              </a:rPr>
              <a:t>deve</a:t>
            </a:r>
            <a:r>
              <a:rPr lang="it-IT">
                <a:solidFill>
                  <a:schemeClr val="accent2">
                    <a:lumMod val="75000"/>
                  </a:schemeClr>
                </a:solidFill>
                <a:latin typeface="Corbel" panose="020B0503020204020204" pitchFamily="34" charset="0"/>
              </a:rPr>
              <a:t> essere firmata dal legale rappresentante o suo delegato.</a:t>
            </a:r>
          </a:p>
          <a:p>
            <a:pPr algn="just">
              <a:buFont typeface="Arial" panose="020B0604020202020204" pitchFamily="34" charset="0"/>
              <a:buChar char="•"/>
            </a:pPr>
            <a:r>
              <a:rPr lang="it-IT" sz="1800" b="0" i="0" u="none" strike="noStrike" baseline="0">
                <a:solidFill>
                  <a:schemeClr val="accent2">
                    <a:lumMod val="75000"/>
                  </a:schemeClr>
                </a:solidFill>
                <a:latin typeface="Corbel" panose="020B0503020204020204" pitchFamily="34" charset="0"/>
              </a:rPr>
              <a:t>In caso di dele</a:t>
            </a:r>
            <a:r>
              <a:rPr lang="it-IT">
                <a:solidFill>
                  <a:schemeClr val="accent2">
                    <a:lumMod val="75000"/>
                  </a:schemeClr>
                </a:solidFill>
                <a:latin typeface="Corbel" panose="020B0503020204020204" pitchFamily="34" charset="0"/>
              </a:rPr>
              <a:t>ga, deve essere allegata procura speciale </a:t>
            </a:r>
            <a:r>
              <a:rPr lang="it-IT" b="1" u="sng">
                <a:solidFill>
                  <a:schemeClr val="accent2">
                    <a:lumMod val="75000"/>
                  </a:schemeClr>
                </a:solidFill>
                <a:latin typeface="Corbel" panose="020B0503020204020204" pitchFamily="34" charset="0"/>
              </a:rPr>
              <a:t>utilizzando il modulo predisposto</a:t>
            </a:r>
            <a:r>
              <a:rPr lang="it-IT">
                <a:solidFill>
                  <a:schemeClr val="accent2">
                    <a:lumMod val="75000"/>
                  </a:schemeClr>
                </a:solidFill>
                <a:latin typeface="Corbel" panose="020B0503020204020204" pitchFamily="34" charset="0"/>
              </a:rPr>
              <a:t>, firmato dal delegante </a:t>
            </a:r>
            <a:r>
              <a:rPr lang="it-IT" b="1">
                <a:solidFill>
                  <a:schemeClr val="accent2">
                    <a:lumMod val="75000"/>
                  </a:schemeClr>
                </a:solidFill>
                <a:latin typeface="Corbel" panose="020B0503020204020204" pitchFamily="34" charset="0"/>
              </a:rPr>
              <a:t>e</a:t>
            </a:r>
            <a:r>
              <a:rPr lang="it-IT">
                <a:solidFill>
                  <a:schemeClr val="accent2">
                    <a:lumMod val="75000"/>
                  </a:schemeClr>
                </a:solidFill>
                <a:latin typeface="Corbel" panose="020B0503020204020204" pitchFamily="34" charset="0"/>
              </a:rPr>
              <a:t> dal delegato, allegando i documenti di identità di entrambi.</a:t>
            </a:r>
          </a:p>
          <a:p>
            <a:pPr algn="just">
              <a:buFont typeface="Arial" panose="020B0604020202020204" pitchFamily="34" charset="0"/>
              <a:buChar char="•"/>
            </a:pPr>
            <a:r>
              <a:rPr lang="it-IT" sz="1800" b="0" i="0" u="none" strike="noStrike" baseline="0">
                <a:solidFill>
                  <a:schemeClr val="accent2">
                    <a:lumMod val="75000"/>
                  </a:schemeClr>
                </a:solidFill>
                <a:latin typeface="Corbel" panose="020B0503020204020204" pitchFamily="34" charset="0"/>
              </a:rPr>
              <a:t>La firma pu</a:t>
            </a:r>
            <a:r>
              <a:rPr lang="it-IT">
                <a:solidFill>
                  <a:schemeClr val="accent2">
                    <a:lumMod val="75000"/>
                  </a:schemeClr>
                </a:solidFill>
                <a:latin typeface="Corbel" panose="020B0503020204020204" pitchFamily="34" charset="0"/>
              </a:rPr>
              <a:t>ò essere </a:t>
            </a:r>
            <a:r>
              <a:rPr lang="it-IT" b="1" u="sng">
                <a:solidFill>
                  <a:schemeClr val="accent2">
                    <a:lumMod val="75000"/>
                  </a:schemeClr>
                </a:solidFill>
                <a:latin typeface="Corbel" panose="020B0503020204020204" pitchFamily="34" charset="0"/>
              </a:rPr>
              <a:t>DIGITALE</a:t>
            </a:r>
            <a:r>
              <a:rPr lang="it-IT">
                <a:solidFill>
                  <a:schemeClr val="accent2">
                    <a:lumMod val="75000"/>
                  </a:schemeClr>
                </a:solidFill>
                <a:latin typeface="Corbel" panose="020B0503020204020204" pitchFamily="34" charset="0"/>
              </a:rPr>
              <a:t> o </a:t>
            </a:r>
            <a:r>
              <a:rPr lang="it-IT" b="1" u="sng">
                <a:solidFill>
                  <a:schemeClr val="accent2">
                    <a:lumMod val="75000"/>
                  </a:schemeClr>
                </a:solidFill>
                <a:latin typeface="Corbel" panose="020B0503020204020204" pitchFamily="34" charset="0"/>
              </a:rPr>
              <a:t>AUTOGRAFA</a:t>
            </a:r>
            <a:r>
              <a:rPr lang="it-IT">
                <a:solidFill>
                  <a:schemeClr val="accent2">
                    <a:lumMod val="75000"/>
                  </a:schemeClr>
                </a:solidFill>
                <a:latin typeface="Corbel" panose="020B0503020204020204" pitchFamily="34" charset="0"/>
              </a:rPr>
              <a:t> (ossia: apposta a mano su documento che viene successivamente scansionato). </a:t>
            </a:r>
          </a:p>
          <a:p>
            <a:pPr algn="just">
              <a:buFont typeface="Arial" panose="020B0604020202020204" pitchFamily="34" charset="0"/>
              <a:buChar char="•"/>
            </a:pPr>
            <a:r>
              <a:rPr lang="it-IT" b="1" u="sng">
                <a:solidFill>
                  <a:schemeClr val="accent2">
                    <a:lumMod val="75000"/>
                  </a:schemeClr>
                </a:solidFill>
                <a:latin typeface="Corbel" panose="020B0503020204020204" pitchFamily="34" charset="0"/>
              </a:rPr>
              <a:t>NO FIRME «INCOLLATE» su PDF</a:t>
            </a:r>
          </a:p>
          <a:p>
            <a:pPr algn="just">
              <a:buFont typeface="Arial" panose="020B0604020202020204" pitchFamily="34" charset="0"/>
              <a:buChar char="•"/>
            </a:pPr>
            <a:r>
              <a:rPr lang="it-IT" sz="1800" b="0" i="0" u="none" strike="noStrike" baseline="0">
                <a:solidFill>
                  <a:schemeClr val="accent2">
                    <a:lumMod val="75000"/>
                  </a:schemeClr>
                </a:solidFill>
                <a:latin typeface="Corbel" panose="020B0503020204020204" pitchFamily="34" charset="0"/>
              </a:rPr>
              <a:t>In caso di firma autografa, occorre allegare documento di </a:t>
            </a:r>
            <a:r>
              <a:rPr lang="it-IT">
                <a:solidFill>
                  <a:schemeClr val="accent2">
                    <a:lumMod val="75000"/>
                  </a:schemeClr>
                </a:solidFill>
                <a:latin typeface="Corbel" panose="020B0503020204020204" pitchFamily="34" charset="0"/>
              </a:rPr>
              <a:t>identità in corso di validità del firmatario</a:t>
            </a:r>
          </a:p>
          <a:p>
            <a:pPr marL="0" indent="0" algn="just">
              <a:buNone/>
            </a:pPr>
            <a:r>
              <a:rPr lang="it-IT" sz="1800" b="0" i="0" u="none" strike="noStrike" baseline="0">
                <a:solidFill>
                  <a:schemeClr val="accent2">
                    <a:lumMod val="75000"/>
                  </a:schemeClr>
                </a:solidFill>
                <a:latin typeface="Corbel" panose="020B0503020204020204" pitchFamily="34" charset="0"/>
              </a:rPr>
              <a:t>NB: la procedura </a:t>
            </a:r>
            <a:r>
              <a:rPr lang="it-IT" sz="1800" b="0" i="0" u="none" strike="noStrike" baseline="0" err="1">
                <a:solidFill>
                  <a:schemeClr val="accent2">
                    <a:lumMod val="75000"/>
                  </a:schemeClr>
                </a:solidFill>
                <a:latin typeface="Corbel" panose="020B0503020204020204" pitchFamily="34" charset="0"/>
              </a:rPr>
              <a:t>Sib@c</a:t>
            </a:r>
            <a:r>
              <a:rPr lang="it-IT" sz="1800" b="0" i="0" u="none" strike="noStrike" baseline="0">
                <a:solidFill>
                  <a:schemeClr val="accent2">
                    <a:lumMod val="75000"/>
                  </a:schemeClr>
                </a:solidFill>
                <a:latin typeface="Corbel" panose="020B0503020204020204" pitchFamily="34" charset="0"/>
              </a:rPr>
              <a:t> </a:t>
            </a:r>
            <a:r>
              <a:rPr lang="it-IT">
                <a:solidFill>
                  <a:schemeClr val="accent2">
                    <a:lumMod val="75000"/>
                  </a:schemeClr>
                </a:solidFill>
                <a:latin typeface="Corbel" panose="020B0503020204020204" pitchFamily="34" charset="0"/>
              </a:rPr>
              <a:t>prevede che la domanda compilata sia scaricata in formato </a:t>
            </a:r>
            <a:r>
              <a:rPr lang="it-IT" sz="1800" b="0" i="0" u="none" strike="noStrike" baseline="0">
                <a:solidFill>
                  <a:schemeClr val="accent2">
                    <a:lumMod val="75000"/>
                  </a:schemeClr>
                </a:solidFill>
                <a:latin typeface="Corbel" panose="020B0503020204020204" pitchFamily="34" charset="0"/>
              </a:rPr>
              <a:t>PDF, firmata e successivamente ricaricata  sul portale per l’invio. La corretta  conclusione della procedura è confermata da un messaggio di avvenuta protocollazione</a:t>
            </a:r>
          </a:p>
        </p:txBody>
      </p:sp>
      <p:sp>
        <p:nvSpPr>
          <p:cNvPr id="4" name="Segnaposto piè di pagina 3">
            <a:extLst>
              <a:ext uri="{FF2B5EF4-FFF2-40B4-BE49-F238E27FC236}">
                <a16:creationId xmlns:a16="http://schemas.microsoft.com/office/drawing/2014/main" id="{1B405D81-A870-1B84-6A6A-AB117CE94903}"/>
              </a:ext>
            </a:extLst>
          </p:cNvPr>
          <p:cNvSpPr>
            <a:spLocks noGrp="1"/>
          </p:cNvSpPr>
          <p:nvPr>
            <p:ph type="ftr" sz="quarter" idx="11"/>
          </p:nvPr>
        </p:nvSpPr>
        <p:spPr>
          <a:xfrm>
            <a:off x="677333" y="6041362"/>
            <a:ext cx="7506999" cy="365125"/>
          </a:xfrm>
        </p:spPr>
        <p:txBody>
          <a:bodyPr/>
          <a:lstStyle/>
          <a:p>
            <a:r>
              <a:rPr lang="it-IT"/>
              <a:t>L.R. 21/2023 AVVISO PER IL SOSTEGNO A PROGETTI DI PROMOZIONE CULTURALE DI RILEVANZA REGIONALE O SOVRALOCALE – ANNO 2026</a:t>
            </a:r>
            <a:endParaRPr lang="en-US"/>
          </a:p>
        </p:txBody>
      </p:sp>
      <p:sp>
        <p:nvSpPr>
          <p:cNvPr id="8" name="Titolo 1">
            <a:extLst>
              <a:ext uri="{FF2B5EF4-FFF2-40B4-BE49-F238E27FC236}">
                <a16:creationId xmlns:a16="http://schemas.microsoft.com/office/drawing/2014/main" id="{298D9571-0626-4A05-CB3A-21ECF2F16957}"/>
              </a:ext>
            </a:extLst>
          </p:cNvPr>
          <p:cNvSpPr txBox="1">
            <a:spLocks/>
          </p:cNvSpPr>
          <p:nvPr/>
        </p:nvSpPr>
        <p:spPr>
          <a:xfrm>
            <a:off x="677334" y="1211988"/>
            <a:ext cx="3018586" cy="37694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b="0" kern="1200" spc="-60" baseline="0">
                <a:solidFill>
                  <a:srgbClr val="FFFFFF"/>
                </a:solidFill>
                <a:latin typeface="+mj-lt"/>
                <a:ea typeface="+mj-ea"/>
                <a:cs typeface="+mj-cs"/>
              </a:defRPr>
            </a:lvl1pPr>
          </a:lstStyle>
          <a:p>
            <a:r>
              <a:rPr lang="it-IT" sz="3600">
                <a:solidFill>
                  <a:schemeClr val="accent1"/>
                </a:solidFill>
              </a:rPr>
              <a:t>Modalità  per la FIRMA della domanda</a:t>
            </a:r>
          </a:p>
        </p:txBody>
      </p:sp>
      <p:sp>
        <p:nvSpPr>
          <p:cNvPr id="5" name="Freccia a destra 4">
            <a:extLst>
              <a:ext uri="{FF2B5EF4-FFF2-40B4-BE49-F238E27FC236}">
                <a16:creationId xmlns:a16="http://schemas.microsoft.com/office/drawing/2014/main" id="{BAB79D8E-7E07-0CA8-297C-04B46DC7EE16}"/>
              </a:ext>
            </a:extLst>
          </p:cNvPr>
          <p:cNvSpPr/>
          <p:nvPr/>
        </p:nvSpPr>
        <p:spPr>
          <a:xfrm>
            <a:off x="3280955" y="4601886"/>
            <a:ext cx="414964" cy="500335"/>
          </a:xfrm>
          <a:prstGeom prst="rightArrow">
            <a:avLst>
              <a:gd name="adj1" fmla="val 50000"/>
              <a:gd name="adj2" fmla="val 4790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6169492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876CA5-B2CD-415E-8364-6641F102DA37}"/>
              </a:ext>
            </a:extLst>
          </p:cNvPr>
          <p:cNvSpPr>
            <a:spLocks noGrp="1"/>
          </p:cNvSpPr>
          <p:nvPr>
            <p:ph type="title"/>
          </p:nvPr>
        </p:nvSpPr>
        <p:spPr>
          <a:xfrm>
            <a:off x="0" y="868680"/>
            <a:ext cx="2575420" cy="5120640"/>
          </a:xfrm>
        </p:spPr>
        <p:txBody>
          <a:bodyPr>
            <a:normAutofit/>
          </a:bodyPr>
          <a:lstStyle/>
          <a:p>
            <a:br>
              <a:rPr lang="it-IT" sz="2800" b="1" i="0">
                <a:solidFill>
                  <a:schemeClr val="bg1"/>
                </a:solidFill>
                <a:effectLst/>
                <a:latin typeface="Calibri" panose="020F0502020204030204" pitchFamily="34" charset="0"/>
              </a:rPr>
            </a:br>
            <a:endParaRPr lang="it-IT" sz="2800"/>
          </a:p>
        </p:txBody>
      </p:sp>
      <p:sp>
        <p:nvSpPr>
          <p:cNvPr id="3" name="Segnaposto contenuto 2">
            <a:extLst>
              <a:ext uri="{FF2B5EF4-FFF2-40B4-BE49-F238E27FC236}">
                <a16:creationId xmlns:a16="http://schemas.microsoft.com/office/drawing/2014/main" id="{24F4626D-8258-4F2E-923F-33618D2C12B8}"/>
              </a:ext>
            </a:extLst>
          </p:cNvPr>
          <p:cNvSpPr>
            <a:spLocks noGrp="1"/>
          </p:cNvSpPr>
          <p:nvPr>
            <p:ph sz="half" idx="1"/>
          </p:nvPr>
        </p:nvSpPr>
        <p:spPr>
          <a:xfrm>
            <a:off x="752835" y="1118462"/>
            <a:ext cx="8768670" cy="4518085"/>
          </a:xfrm>
        </p:spPr>
        <p:txBody>
          <a:bodyPr>
            <a:noAutofit/>
          </a:bodyPr>
          <a:lstStyle/>
          <a:p>
            <a:pPr lvl="0">
              <a:lnSpc>
                <a:spcPct val="115000"/>
              </a:lnSpc>
              <a:spcBef>
                <a:spcPts val="600"/>
              </a:spcBef>
              <a:spcAft>
                <a:spcPts val="600"/>
              </a:spcAft>
              <a:buFont typeface="Wingdings" panose="05000000000000000000" pitchFamily="2" charset="2"/>
              <a:buChar char="q"/>
            </a:pPr>
            <a:r>
              <a:rPr lang="it-IT" sz="1800" kern="150">
                <a:effectLst/>
                <a:latin typeface="Calibri" panose="020F0502020204030204" pitchFamily="34" charset="0"/>
                <a:ea typeface="Andale Sans UI"/>
                <a:cs typeface="Tahoma" panose="020B0604030504040204" pitchFamily="34" charset="0"/>
              </a:rPr>
              <a:t>comunicare eventuali variazioni riguardanti il soggetto e il progetto</a:t>
            </a:r>
            <a:endParaRPr lang="it-IT" sz="1800" kern="150">
              <a:effectLst/>
              <a:latin typeface="Times New Roman" panose="02020603050405020304" pitchFamily="18" charset="0"/>
              <a:ea typeface="Andale Sans UI"/>
              <a:cs typeface="Tahoma" panose="020B0604030504040204" pitchFamily="34" charset="0"/>
            </a:endParaRPr>
          </a:p>
          <a:p>
            <a:pPr lvl="0">
              <a:lnSpc>
                <a:spcPct val="115000"/>
              </a:lnSpc>
              <a:spcBef>
                <a:spcPts val="600"/>
              </a:spcBef>
              <a:spcAft>
                <a:spcPts val="600"/>
              </a:spcAft>
              <a:buFont typeface="Wingdings" panose="05000000000000000000" pitchFamily="2" charset="2"/>
              <a:buChar char="q"/>
            </a:pPr>
            <a:r>
              <a:rPr lang="it-IT" sz="1800" kern="150">
                <a:effectLst/>
                <a:latin typeface="Calibri" panose="020F0502020204030204" pitchFamily="34" charset="0"/>
                <a:ea typeface="Andale Sans UI"/>
                <a:cs typeface="Tahoma" panose="020B0604030504040204" pitchFamily="34" charset="0"/>
              </a:rPr>
              <a:t>rispettare gli </a:t>
            </a:r>
            <a:r>
              <a:rPr lang="it-IT" sz="1800" b="1" kern="150">
                <a:effectLst/>
                <a:latin typeface="Calibri" panose="020F0502020204030204" pitchFamily="34" charset="0"/>
                <a:ea typeface="Andale Sans UI"/>
                <a:cs typeface="Tahoma" panose="020B0604030504040204" pitchFamily="34" charset="0"/>
              </a:rPr>
              <a:t>obblighi di pubblicazione</a:t>
            </a:r>
            <a:r>
              <a:rPr lang="it-IT" sz="1800" kern="150">
                <a:effectLst/>
                <a:latin typeface="Calibri" panose="020F0502020204030204" pitchFamily="34" charset="0"/>
                <a:ea typeface="Andale Sans UI"/>
                <a:cs typeface="Tahoma" panose="020B0604030504040204" pitchFamily="34" charset="0"/>
              </a:rPr>
              <a:t> previsti dalla L. 124/2017</a:t>
            </a:r>
            <a:endParaRPr lang="it-IT" sz="1800" kern="150">
              <a:effectLst/>
              <a:latin typeface="Times New Roman" panose="02020603050405020304" pitchFamily="18" charset="0"/>
              <a:ea typeface="Andale Sans UI"/>
              <a:cs typeface="Tahoma" panose="020B0604030504040204" pitchFamily="34" charset="0"/>
            </a:endParaRPr>
          </a:p>
          <a:p>
            <a:pPr lvl="0">
              <a:lnSpc>
                <a:spcPct val="115000"/>
              </a:lnSpc>
              <a:spcBef>
                <a:spcPts val="600"/>
              </a:spcBef>
              <a:spcAft>
                <a:spcPts val="600"/>
              </a:spcAft>
              <a:buFont typeface="Wingdings" panose="05000000000000000000" pitchFamily="2" charset="2"/>
              <a:buChar char="q"/>
            </a:pPr>
            <a:r>
              <a:rPr lang="it-IT" sz="1800" kern="150">
                <a:effectLst/>
                <a:latin typeface="Calibri" panose="020F0502020204030204" pitchFamily="34" charset="0"/>
                <a:ea typeface="Andale Sans UI"/>
                <a:cs typeface="Tahoma" panose="020B0604030504040204" pitchFamily="34" charset="0"/>
              </a:rPr>
              <a:t>impegnarsi a non utilizzare prodotti in plastica monouso, elencati all’art. 4 della direttiva (UE) 2019/904, in caso di somministrazione di cibi e bevande</a:t>
            </a:r>
            <a:endParaRPr lang="it-IT" sz="1800" kern="150">
              <a:effectLst/>
              <a:latin typeface="Times New Roman" panose="02020603050405020304" pitchFamily="18" charset="0"/>
              <a:ea typeface="Andale Sans UI"/>
              <a:cs typeface="Tahoma" panose="020B0604030504040204" pitchFamily="34" charset="0"/>
            </a:endParaRPr>
          </a:p>
          <a:p>
            <a:pPr lvl="0">
              <a:lnSpc>
                <a:spcPct val="115000"/>
              </a:lnSpc>
              <a:spcBef>
                <a:spcPts val="600"/>
              </a:spcBef>
              <a:spcAft>
                <a:spcPts val="600"/>
              </a:spcAft>
              <a:buFont typeface="Wingdings" panose="05000000000000000000" pitchFamily="2" charset="2"/>
              <a:buChar char="q"/>
            </a:pPr>
            <a:r>
              <a:rPr lang="it-IT" sz="1800" kern="150">
                <a:effectLst/>
                <a:latin typeface="Calibri" panose="020F0502020204030204" pitchFamily="34" charset="0"/>
                <a:ea typeface="Yu Mincho" panose="02020400000000000000" pitchFamily="18" charset="-128"/>
                <a:cs typeface="Arial" panose="020B0604020202020204" pitchFamily="34" charset="0"/>
              </a:rPr>
              <a:t>applicare la normativa in materia di previdenza, assistenza e assicurazione sul lavoro del personale tecnico, amministrativo assunto, anche a tempo determinato, con versamento di ogni contributo di legge e rispettare le norme in materia di prevenzione degli infortuni sui luoghi di lavoro e delle malattie professionali, della sicurezza sui luoghi di lavoro, dei contratti collettivi di lavoro, nonché le norme in materia fiscale e tributaria</a:t>
            </a:r>
            <a:endParaRPr lang="it-IT" sz="1800" kern="150">
              <a:effectLst/>
              <a:latin typeface="Times New Roman" panose="02020603050405020304" pitchFamily="18" charset="0"/>
              <a:ea typeface="Andale Sans UI"/>
              <a:cs typeface="Tahoma" panose="020B0604030504040204" pitchFamily="34" charset="0"/>
            </a:endParaRPr>
          </a:p>
          <a:p>
            <a:pPr lvl="0">
              <a:lnSpc>
                <a:spcPct val="115000"/>
              </a:lnSpc>
              <a:spcBef>
                <a:spcPts val="600"/>
              </a:spcBef>
              <a:spcAft>
                <a:spcPts val="600"/>
              </a:spcAft>
              <a:buFont typeface="Wingdings" panose="05000000000000000000" pitchFamily="2" charset="2"/>
              <a:buChar char="q"/>
            </a:pPr>
            <a:r>
              <a:rPr lang="it-IT" sz="1800" kern="150">
                <a:effectLst/>
                <a:latin typeface="Calibri" panose="020F0502020204030204" pitchFamily="34" charset="0"/>
                <a:ea typeface="Andale Sans UI"/>
                <a:cs typeface="Tahoma" panose="020B0604030504040204" pitchFamily="34" charset="0"/>
              </a:rPr>
              <a:t>conservare presso la propria sede legale copia di tutta la documentazione contabile, in regola con la normativa civilistica, fiscale e tributaria </a:t>
            </a:r>
            <a:r>
              <a:rPr lang="it-IT" sz="1800" u="sng" kern="150">
                <a:effectLst/>
                <a:latin typeface="Calibri" panose="020F0502020204030204" pitchFamily="34" charset="0"/>
                <a:ea typeface="Andale Sans UI"/>
                <a:cs typeface="Tahoma" panose="020B0604030504040204" pitchFamily="34" charset="0"/>
              </a:rPr>
              <a:t>per un periodo di cinque anni </a:t>
            </a:r>
            <a:r>
              <a:rPr lang="it-IT" sz="1800" kern="150">
                <a:effectLst/>
                <a:latin typeface="Calibri" panose="020F0502020204030204" pitchFamily="34" charset="0"/>
                <a:ea typeface="Andale Sans UI"/>
                <a:cs typeface="Tahoma" panose="020B0604030504040204" pitchFamily="34" charset="0"/>
              </a:rPr>
              <a:t>a partire dalla conclusione del progetto</a:t>
            </a:r>
            <a:endParaRPr lang="it-IT" sz="1800" kern="150">
              <a:effectLst/>
              <a:latin typeface="Times New Roman" panose="02020603050405020304" pitchFamily="18" charset="0"/>
              <a:ea typeface="Andale Sans UI"/>
              <a:cs typeface="Tahoma" panose="020B0604030504040204" pitchFamily="34" charset="0"/>
            </a:endParaRPr>
          </a:p>
          <a:p>
            <a:pPr>
              <a:buFont typeface="Wingdings" panose="05000000000000000000" pitchFamily="2" charset="2"/>
              <a:buChar char="ü"/>
            </a:pPr>
            <a:endParaRPr lang="it-IT" sz="1800">
              <a:solidFill>
                <a:schemeClr val="tx1"/>
              </a:solidFill>
              <a:latin typeface="Calibri"/>
              <a:cs typeface="Calibri"/>
            </a:endParaRPr>
          </a:p>
        </p:txBody>
      </p:sp>
      <p:sp>
        <p:nvSpPr>
          <p:cNvPr id="4" name="Segnaposto piè di pagina 3">
            <a:extLst>
              <a:ext uri="{FF2B5EF4-FFF2-40B4-BE49-F238E27FC236}">
                <a16:creationId xmlns:a16="http://schemas.microsoft.com/office/drawing/2014/main" id="{5EAD802B-3FFA-2492-0FF3-285FEA242619}"/>
              </a:ext>
            </a:extLst>
          </p:cNvPr>
          <p:cNvSpPr>
            <a:spLocks noGrp="1"/>
          </p:cNvSpPr>
          <p:nvPr>
            <p:ph type="ftr" sz="quarter" idx="11"/>
          </p:nvPr>
        </p:nvSpPr>
        <p:spPr>
          <a:xfrm>
            <a:off x="676800" y="6040800"/>
            <a:ext cx="7283818" cy="365125"/>
          </a:xfrm>
        </p:spPr>
        <p:txBody>
          <a:bodyPr/>
          <a:lstStyle/>
          <a:p>
            <a:r>
              <a:rPr lang="it-IT"/>
              <a:t>L.R. 21/2023 AVVISO PER IL SOSTEGNO A PROGETTI DI PROMOZIONE CULTURALE DI RILEVANZA REGIONALE O SOVRALOCALE – ANNO 2026</a:t>
            </a:r>
            <a:endParaRPr lang="en-US"/>
          </a:p>
        </p:txBody>
      </p:sp>
      <p:sp>
        <p:nvSpPr>
          <p:cNvPr id="10" name="CasellaDiTesto 9">
            <a:extLst>
              <a:ext uri="{FF2B5EF4-FFF2-40B4-BE49-F238E27FC236}">
                <a16:creationId xmlns:a16="http://schemas.microsoft.com/office/drawing/2014/main" id="{422F7635-7A8C-4B39-B03A-E023BF29CCE1}"/>
              </a:ext>
            </a:extLst>
          </p:cNvPr>
          <p:cNvSpPr txBox="1"/>
          <p:nvPr/>
        </p:nvSpPr>
        <p:spPr>
          <a:xfrm>
            <a:off x="752835" y="517127"/>
            <a:ext cx="4314115" cy="523220"/>
          </a:xfrm>
          <a:prstGeom prst="rect">
            <a:avLst/>
          </a:prstGeom>
          <a:noFill/>
        </p:spPr>
        <p:txBody>
          <a:bodyPr wrap="square" lIns="91440" tIns="45720" rIns="91440" bIns="45720" anchor="t">
            <a:spAutoFit/>
          </a:bodyPr>
          <a:lstStyle/>
          <a:p>
            <a:r>
              <a:rPr lang="it-IT" sz="2800" spc="-60">
                <a:solidFill>
                  <a:schemeClr val="accent1"/>
                </a:solidFill>
                <a:ea typeface="+mj-ea"/>
                <a:cs typeface="+mj-cs"/>
              </a:rPr>
              <a:t>Obblighi per i beneficiari </a:t>
            </a:r>
          </a:p>
        </p:txBody>
      </p:sp>
    </p:spTree>
    <p:extLst>
      <p:ext uri="{BB962C8B-B14F-4D97-AF65-F5344CB8AC3E}">
        <p14:creationId xmlns:p14="http://schemas.microsoft.com/office/powerpoint/2010/main" val="848062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866A98-3EBD-57A5-607B-0F739A2EE006}"/>
              </a:ext>
            </a:extLst>
          </p:cNvPr>
          <p:cNvSpPr>
            <a:spLocks noGrp="1"/>
          </p:cNvSpPr>
          <p:nvPr>
            <p:ph type="ctrTitle"/>
          </p:nvPr>
        </p:nvSpPr>
        <p:spPr>
          <a:xfrm>
            <a:off x="1187341" y="549433"/>
            <a:ext cx="6314672" cy="677745"/>
          </a:xfrm>
        </p:spPr>
        <p:txBody>
          <a:bodyPr anchor="ctr">
            <a:normAutofit fontScale="90000"/>
          </a:bodyPr>
          <a:lstStyle/>
          <a:p>
            <a:pPr algn="l"/>
            <a:r>
              <a:rPr lang="it-IT" sz="3200">
                <a:latin typeface="+mn-lt"/>
              </a:rPr>
              <a:t>Obblighi di comunicazione (par. 17)</a:t>
            </a:r>
          </a:p>
        </p:txBody>
      </p:sp>
      <p:sp>
        <p:nvSpPr>
          <p:cNvPr id="3" name="Sottotitolo 2">
            <a:extLst>
              <a:ext uri="{FF2B5EF4-FFF2-40B4-BE49-F238E27FC236}">
                <a16:creationId xmlns:a16="http://schemas.microsoft.com/office/drawing/2014/main" id="{057AF87D-FD36-F591-2508-4F3A7A4058EE}"/>
              </a:ext>
            </a:extLst>
          </p:cNvPr>
          <p:cNvSpPr>
            <a:spLocks noGrp="1"/>
          </p:cNvSpPr>
          <p:nvPr>
            <p:ph type="subTitle" idx="1"/>
          </p:nvPr>
        </p:nvSpPr>
        <p:spPr>
          <a:xfrm>
            <a:off x="561976" y="1227178"/>
            <a:ext cx="9096024" cy="4479852"/>
          </a:xfrm>
        </p:spPr>
        <p:txBody>
          <a:bodyPr anchor="ctr">
            <a:normAutofit fontScale="92500" lnSpcReduction="10000"/>
          </a:bodyPr>
          <a:lstStyle/>
          <a:p>
            <a:pPr marL="270000" lvl="1" algn="l">
              <a:lnSpc>
                <a:spcPct val="115000"/>
              </a:lnSpc>
              <a:spcBef>
                <a:spcPts val="600"/>
              </a:spcBef>
              <a:spcAft>
                <a:spcPts val="600"/>
              </a:spcAft>
            </a:pPr>
            <a:r>
              <a:rPr lang="it-IT" sz="2100" kern="150">
                <a:solidFill>
                  <a:schemeClr val="tx1"/>
                </a:solidFill>
                <a:ea typeface="Andale Sans UI"/>
                <a:cs typeface="Tahoma" panose="020B0604030504040204" pitchFamily="34" charset="0"/>
              </a:rPr>
              <a:t>T</a:t>
            </a:r>
            <a:r>
              <a:rPr lang="it-IT" sz="2100" kern="150">
                <a:solidFill>
                  <a:schemeClr val="tx1"/>
                </a:solidFill>
                <a:effectLst/>
                <a:ea typeface="Andale Sans UI"/>
                <a:cs typeface="Tahoma" panose="020B0604030504040204" pitchFamily="34" charset="0"/>
              </a:rPr>
              <a:t>utti i beneficiari di contributo sono tenuti:</a:t>
            </a:r>
            <a:endParaRPr lang="it-IT" sz="2100" kern="150">
              <a:solidFill>
                <a:schemeClr val="tx1"/>
              </a:solidFill>
              <a:ea typeface="Andale Sans UI"/>
              <a:cs typeface="Tahoma" panose="020B0604030504040204" pitchFamily="34" charset="0"/>
            </a:endParaRPr>
          </a:p>
          <a:p>
            <a:pPr marL="628650" lvl="1" indent="-270000" algn="l">
              <a:lnSpc>
                <a:spcPct val="115000"/>
              </a:lnSpc>
              <a:spcBef>
                <a:spcPts val="600"/>
              </a:spcBef>
              <a:spcAft>
                <a:spcPts val="600"/>
              </a:spcAft>
              <a:buFont typeface="Wingdings" panose="05000000000000000000" pitchFamily="2" charset="2"/>
              <a:buChar char="q"/>
            </a:pPr>
            <a:r>
              <a:rPr lang="it-IT" sz="2100" kern="150">
                <a:solidFill>
                  <a:schemeClr val="tx1"/>
                </a:solidFill>
                <a:effectLst/>
                <a:latin typeface="+mj-lt"/>
                <a:ea typeface="Andale Sans UI"/>
                <a:cs typeface="Tahoma" panose="020B0604030504040204" pitchFamily="34" charset="0"/>
              </a:rPr>
              <a:t>a trasmettere via e-mail alla Regione (</a:t>
            </a:r>
            <a:r>
              <a:rPr lang="it-IT" sz="2100" b="1" kern="150">
                <a:solidFill>
                  <a:schemeClr val="tx1"/>
                </a:solidFill>
                <a:effectLst/>
                <a:latin typeface="+mj-lt"/>
                <a:ea typeface="Andale Sans UI"/>
                <a:cs typeface="Tahoma" panose="020B0604030504040204" pitchFamily="34" charset="0"/>
                <a:hlinkClick r:id="rId2">
                  <a:extLst>
                    <a:ext uri="{A12FA001-AC4F-418D-AE19-62706E023703}">
                      <ahyp:hlinkClr xmlns:ahyp="http://schemas.microsoft.com/office/drawing/2018/hyperlinkcolor" val="tx"/>
                    </a:ext>
                  </a:extLst>
                </a:hlinkClick>
              </a:rPr>
              <a:t>promocultura@regione.emilia-romagna.it</a:t>
            </a:r>
            <a:r>
              <a:rPr lang="it-IT" sz="2100" b="1" kern="150">
                <a:solidFill>
                  <a:schemeClr val="tx1"/>
                </a:solidFill>
                <a:effectLst/>
                <a:latin typeface="+mj-lt"/>
                <a:ea typeface="Andale Sans UI"/>
                <a:cs typeface="Tahoma" panose="020B0604030504040204" pitchFamily="34" charset="0"/>
              </a:rPr>
              <a:t> </a:t>
            </a:r>
            <a:r>
              <a:rPr lang="it-IT" sz="2100" kern="150">
                <a:solidFill>
                  <a:schemeClr val="tx1"/>
                </a:solidFill>
                <a:effectLst/>
                <a:latin typeface="+mj-lt"/>
                <a:ea typeface="Andale Sans UI"/>
                <a:cs typeface="Tahoma" panose="020B0604030504040204" pitchFamily="34" charset="0"/>
              </a:rPr>
              <a:t>e</a:t>
            </a:r>
            <a:r>
              <a:rPr lang="it-IT" sz="2100" b="1" kern="150">
                <a:solidFill>
                  <a:schemeClr val="tx1"/>
                </a:solidFill>
                <a:effectLst/>
                <a:latin typeface="+mj-lt"/>
                <a:ea typeface="Andale Sans UI"/>
                <a:cs typeface="Tahoma" panose="020B0604030504040204" pitchFamily="34" charset="0"/>
              </a:rPr>
              <a:t> </a:t>
            </a:r>
            <a:r>
              <a:rPr lang="it-IT" sz="2100" b="1" kern="150">
                <a:solidFill>
                  <a:schemeClr val="tx1"/>
                </a:solidFill>
                <a:effectLst/>
                <a:latin typeface="+mj-lt"/>
                <a:ea typeface="Andale Sans UI"/>
                <a:cs typeface="Tahoma" panose="020B0604030504040204" pitchFamily="34" charset="0"/>
                <a:hlinkClick r:id="rId3">
                  <a:extLst>
                    <a:ext uri="{A12FA001-AC4F-418D-AE19-62706E023703}">
                      <ahyp:hlinkClr xmlns:ahyp="http://schemas.microsoft.com/office/drawing/2018/hyperlinkcolor" val="tx"/>
                    </a:ext>
                  </a:extLst>
                </a:hlinkClick>
              </a:rPr>
              <a:t>piera.raimondi@regione.emilia-romagna.it</a:t>
            </a:r>
            <a:r>
              <a:rPr lang="it-IT" sz="2100" b="1" kern="150">
                <a:solidFill>
                  <a:schemeClr val="tx1"/>
                </a:solidFill>
                <a:effectLst/>
                <a:latin typeface="+mj-lt"/>
                <a:ea typeface="Andale Sans UI"/>
                <a:cs typeface="Tahoma" panose="020B0604030504040204" pitchFamily="34" charset="0"/>
              </a:rPr>
              <a:t>) </a:t>
            </a:r>
            <a:r>
              <a:rPr lang="it-IT" sz="2100" kern="150">
                <a:solidFill>
                  <a:schemeClr val="tx1"/>
                </a:solidFill>
                <a:effectLst/>
                <a:latin typeface="+mj-lt"/>
                <a:ea typeface="Andale Sans UI"/>
                <a:cs typeface="Tahoma" panose="020B0604030504040204" pitchFamily="34" charset="0"/>
              </a:rPr>
              <a:t>il </a:t>
            </a:r>
            <a:r>
              <a:rPr lang="it-IT" sz="2100" u="sng" kern="150">
                <a:solidFill>
                  <a:schemeClr val="accent1"/>
                </a:solidFill>
                <a:effectLst/>
                <a:latin typeface="+mj-lt"/>
                <a:ea typeface="Andale Sans UI"/>
                <a:cs typeface="Tahoma" panose="020B0604030504040204" pitchFamily="34" charset="0"/>
              </a:rPr>
              <a:t>programma definitivo delle attività previste</a:t>
            </a:r>
            <a:r>
              <a:rPr lang="it-IT" sz="2100" kern="150">
                <a:effectLst/>
                <a:latin typeface="+mj-lt"/>
                <a:ea typeface="Andale Sans UI"/>
                <a:cs typeface="Tahoma" panose="020B0604030504040204" pitchFamily="34" charset="0"/>
              </a:rPr>
              <a:t> </a:t>
            </a:r>
            <a:r>
              <a:rPr lang="it-IT" sz="2100" kern="150">
                <a:solidFill>
                  <a:schemeClr val="tx1"/>
                </a:solidFill>
                <a:effectLst/>
                <a:latin typeface="+mj-lt"/>
                <a:ea typeface="Andale Sans UI"/>
                <a:cs typeface="Tahoma" panose="020B0604030504040204" pitchFamily="34" charset="0"/>
              </a:rPr>
              <a:t>dal progetto sostenuto</a:t>
            </a:r>
          </a:p>
          <a:p>
            <a:pPr marL="628650" lvl="1" indent="-270000" algn="l">
              <a:lnSpc>
                <a:spcPct val="115000"/>
              </a:lnSpc>
              <a:spcBef>
                <a:spcPts val="600"/>
              </a:spcBef>
              <a:spcAft>
                <a:spcPts val="600"/>
              </a:spcAft>
              <a:buFont typeface="Wingdings" panose="05000000000000000000" pitchFamily="2" charset="2"/>
              <a:buChar char="q"/>
            </a:pPr>
            <a:r>
              <a:rPr lang="it-IT" sz="2100" kern="150">
                <a:solidFill>
                  <a:schemeClr val="tx1"/>
                </a:solidFill>
                <a:effectLst/>
                <a:latin typeface="+mj-lt"/>
                <a:ea typeface="Andale Sans UI"/>
                <a:cs typeface="Tahoma" panose="020B0604030504040204" pitchFamily="34" charset="0"/>
              </a:rPr>
              <a:t>ad informare la Regione Emilia-Romagna con un congruo preavviso della </a:t>
            </a:r>
            <a:r>
              <a:rPr lang="it-IT" sz="2100" u="sng" kern="150">
                <a:solidFill>
                  <a:schemeClr val="accent1"/>
                </a:solidFill>
                <a:effectLst/>
                <a:latin typeface="+mj-lt"/>
                <a:ea typeface="Andale Sans UI"/>
                <a:cs typeface="Tahoma" panose="020B0604030504040204" pitchFamily="34" charset="0"/>
              </a:rPr>
              <a:t>conferenza stampa di presentazione del programma</a:t>
            </a:r>
            <a:r>
              <a:rPr lang="it-IT" sz="2100" kern="150">
                <a:solidFill>
                  <a:schemeClr val="accent1"/>
                </a:solidFill>
                <a:effectLst/>
                <a:latin typeface="+mj-lt"/>
                <a:ea typeface="Andale Sans UI"/>
                <a:cs typeface="Tahoma" panose="020B0604030504040204" pitchFamily="34" charset="0"/>
              </a:rPr>
              <a:t> </a:t>
            </a:r>
            <a:r>
              <a:rPr lang="it-IT" sz="2100" kern="150">
                <a:solidFill>
                  <a:schemeClr val="tx1"/>
                </a:solidFill>
                <a:effectLst/>
                <a:latin typeface="+mj-lt"/>
                <a:ea typeface="Andale Sans UI"/>
                <a:cs typeface="Tahoma" panose="020B0604030504040204" pitchFamily="34" charset="0"/>
              </a:rPr>
              <a:t>o, in alternativa, a trasmettere alla Regione il </a:t>
            </a:r>
            <a:r>
              <a:rPr lang="it-IT" sz="2100" u="sng" kern="150">
                <a:solidFill>
                  <a:schemeClr val="accent1"/>
                </a:solidFill>
                <a:effectLst/>
                <a:latin typeface="+mj-lt"/>
                <a:ea typeface="Andale Sans UI"/>
                <a:cs typeface="Tahoma" panose="020B0604030504040204" pitchFamily="34" charset="0"/>
              </a:rPr>
              <a:t>comunicato stampa prima della sua diffusione</a:t>
            </a:r>
            <a:endParaRPr lang="it-IT" sz="2100" kern="150">
              <a:effectLst/>
              <a:latin typeface="+mj-lt"/>
              <a:ea typeface="Andale Sans UI"/>
              <a:cs typeface="Tahoma" panose="020B0604030504040204" pitchFamily="34" charset="0"/>
            </a:endParaRPr>
          </a:p>
          <a:p>
            <a:pPr marL="628650" lvl="1" indent="-270000" algn="l">
              <a:lnSpc>
                <a:spcPct val="115000"/>
              </a:lnSpc>
              <a:spcBef>
                <a:spcPts val="600"/>
              </a:spcBef>
              <a:spcAft>
                <a:spcPts val="600"/>
              </a:spcAft>
              <a:buFont typeface="Wingdings" panose="05000000000000000000" pitchFamily="2" charset="2"/>
              <a:buChar char="q"/>
            </a:pPr>
            <a:r>
              <a:rPr lang="it-IT" sz="2100">
                <a:solidFill>
                  <a:schemeClr val="tx1"/>
                </a:solidFill>
                <a:effectLst/>
                <a:latin typeface="+mj-lt"/>
                <a:ea typeface="Calibri" panose="020F0502020204030204" pitchFamily="34" charset="0"/>
                <a:cs typeface="Times New Roman" panose="02020603050405020304" pitchFamily="18" charset="0"/>
              </a:rPr>
              <a:t>a</a:t>
            </a:r>
            <a:r>
              <a:rPr lang="it-IT" sz="2100">
                <a:solidFill>
                  <a:schemeClr val="tx1"/>
                </a:solidFill>
                <a:latin typeface="+mj-lt"/>
                <a:ea typeface="Calibri" panose="020F0502020204030204" pitchFamily="34" charset="0"/>
                <a:cs typeface="Times New Roman" panose="02020603050405020304" pitchFamily="18" charset="0"/>
              </a:rPr>
              <a:t> mettere in evidenza il finanziamento della Regione Emilia-Romagna, </a:t>
            </a:r>
            <a:r>
              <a:rPr lang="it-IT" sz="2100" u="sng">
                <a:solidFill>
                  <a:schemeClr val="accent1"/>
                </a:solidFill>
                <a:effectLst/>
                <a:latin typeface="+mj-lt"/>
                <a:ea typeface="Calibri" panose="020F0502020204030204" pitchFamily="34" charset="0"/>
                <a:cs typeface="Times New Roman" panose="02020603050405020304" pitchFamily="18" charset="0"/>
              </a:rPr>
              <a:t>apponendo il logo</a:t>
            </a:r>
            <a:r>
              <a:rPr lang="it-IT" sz="2100">
                <a:solidFill>
                  <a:schemeClr val="tx1"/>
                </a:solidFill>
                <a:effectLst/>
                <a:latin typeface="+mj-lt"/>
                <a:ea typeface="Calibri" panose="020F0502020204030204" pitchFamily="34" charset="0"/>
                <a:cs typeface="Times New Roman" panose="02020603050405020304" pitchFamily="18" charset="0"/>
              </a:rPr>
              <a:t> e specificando </a:t>
            </a:r>
            <a:r>
              <a:rPr lang="it-IT" sz="2100">
                <a:solidFill>
                  <a:schemeClr val="tx1"/>
                </a:solidFill>
                <a:latin typeface="+mj-lt"/>
                <a:ea typeface="Calibri" panose="020F0502020204030204" pitchFamily="34" charset="0"/>
                <a:cs typeface="Times New Roman" panose="02020603050405020304" pitchFamily="18" charset="0"/>
              </a:rPr>
              <a:t>che </a:t>
            </a:r>
            <a:r>
              <a:rPr lang="it-IT" sz="2100" u="sng">
                <a:solidFill>
                  <a:schemeClr val="accent1"/>
                </a:solidFill>
                <a:latin typeface="+mj-lt"/>
                <a:ea typeface="Calibri" panose="020F0502020204030204" pitchFamily="34" charset="0"/>
                <a:cs typeface="Times New Roman" panose="02020603050405020304" pitchFamily="18" charset="0"/>
              </a:rPr>
              <a:t>il progetto è stato realizzato con il contributo regionale</a:t>
            </a:r>
            <a:r>
              <a:rPr lang="it-IT" sz="2100">
                <a:solidFill>
                  <a:schemeClr val="tx1"/>
                </a:solidFill>
                <a:latin typeface="+mj-lt"/>
                <a:ea typeface="Calibri" panose="020F0502020204030204" pitchFamily="34" charset="0"/>
                <a:cs typeface="Times New Roman" panose="02020603050405020304" pitchFamily="18" charset="0"/>
              </a:rPr>
              <a:t> </a:t>
            </a:r>
            <a:r>
              <a:rPr lang="it-IT" sz="2100">
                <a:solidFill>
                  <a:schemeClr val="tx1"/>
                </a:solidFill>
                <a:effectLst/>
                <a:latin typeface="+mj-lt"/>
                <a:ea typeface="Calibri" panose="020F0502020204030204" pitchFamily="34" charset="0"/>
                <a:cs typeface="Times New Roman" panose="02020603050405020304" pitchFamily="18" charset="0"/>
              </a:rPr>
              <a:t>su tutti i materiali informativi, pubblicitari e promozionali (manifesti cartacei, digitali, pagina web e social network) relativi al progetto finanziato</a:t>
            </a:r>
            <a:endParaRPr lang="it-IT" sz="2100" u="sng">
              <a:solidFill>
                <a:schemeClr val="accent1"/>
              </a:solidFill>
              <a:latin typeface="+mj-lt"/>
            </a:endParaRPr>
          </a:p>
        </p:txBody>
      </p:sp>
      <p:sp>
        <p:nvSpPr>
          <p:cNvPr id="4" name="Segnaposto piè di pagina 3">
            <a:extLst>
              <a:ext uri="{FF2B5EF4-FFF2-40B4-BE49-F238E27FC236}">
                <a16:creationId xmlns:a16="http://schemas.microsoft.com/office/drawing/2014/main" id="{F14A5222-6B80-1771-D8A1-619655515D6C}"/>
              </a:ext>
            </a:extLst>
          </p:cNvPr>
          <p:cNvSpPr>
            <a:spLocks noGrp="1"/>
          </p:cNvSpPr>
          <p:nvPr>
            <p:ph type="ftr" sz="quarter" idx="11"/>
          </p:nvPr>
        </p:nvSpPr>
        <p:spPr>
          <a:xfrm>
            <a:off x="676800" y="6040800"/>
            <a:ext cx="7359319" cy="365125"/>
          </a:xfrm>
        </p:spPr>
        <p:txBody>
          <a:bodyPr>
            <a:normAutofit/>
          </a:bodyPr>
          <a:lstStyle/>
          <a:p>
            <a:pPr>
              <a:lnSpc>
                <a:spcPct val="90000"/>
              </a:lnSpc>
              <a:spcAft>
                <a:spcPts val="600"/>
              </a:spcAft>
            </a:pPr>
            <a:r>
              <a:rPr lang="it-IT"/>
              <a:t>L.R. 21/2023 AVVISO PER IL SOSTEGNO A PROGETTI DI PROMOZIONE CULTURALE DI RILEVANZA REGIONALE O SOVRALOCALE – ANNO 2026</a:t>
            </a:r>
            <a:endParaRPr lang="en-US"/>
          </a:p>
        </p:txBody>
      </p:sp>
    </p:spTree>
    <p:extLst>
      <p:ext uri="{BB962C8B-B14F-4D97-AF65-F5344CB8AC3E}">
        <p14:creationId xmlns:p14="http://schemas.microsoft.com/office/powerpoint/2010/main" val="33671069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DE3A5E-DCAC-B541-2DB9-C37585EBFBA0}"/>
              </a:ext>
            </a:extLst>
          </p:cNvPr>
          <p:cNvSpPr>
            <a:spLocks noGrp="1"/>
          </p:cNvSpPr>
          <p:nvPr>
            <p:ph type="title"/>
          </p:nvPr>
        </p:nvSpPr>
        <p:spPr/>
        <p:txBody>
          <a:bodyPr/>
          <a:lstStyle/>
          <a:p>
            <a:r>
              <a:rPr lang="it-IT" b="1"/>
              <a:t>Promozione su </a:t>
            </a:r>
            <a:r>
              <a:rPr lang="it-IT" b="1" err="1"/>
              <a:t>EmiliaRomagnaCultura</a:t>
            </a:r>
            <a:br>
              <a:rPr lang="it-IT"/>
            </a:br>
            <a:endParaRPr lang="it-IT"/>
          </a:p>
        </p:txBody>
      </p:sp>
      <p:sp>
        <p:nvSpPr>
          <p:cNvPr id="3" name="Segnaposto contenuto 2">
            <a:extLst>
              <a:ext uri="{FF2B5EF4-FFF2-40B4-BE49-F238E27FC236}">
                <a16:creationId xmlns:a16="http://schemas.microsoft.com/office/drawing/2014/main" id="{02B14A2A-A749-E6AF-901A-332C28588ACF}"/>
              </a:ext>
            </a:extLst>
          </p:cNvPr>
          <p:cNvSpPr>
            <a:spLocks noGrp="1"/>
          </p:cNvSpPr>
          <p:nvPr>
            <p:ph idx="1"/>
          </p:nvPr>
        </p:nvSpPr>
        <p:spPr>
          <a:xfrm>
            <a:off x="677334" y="1930401"/>
            <a:ext cx="8596668" cy="4110962"/>
          </a:xfrm>
        </p:spPr>
        <p:txBody>
          <a:bodyPr>
            <a:normAutofit lnSpcReduction="10000"/>
          </a:bodyPr>
          <a:lstStyle/>
          <a:p>
            <a:r>
              <a:rPr lang="it-IT" err="1"/>
              <a:t>EmiliaRomagnaCultura</a:t>
            </a:r>
            <a:r>
              <a:rPr lang="it-IT"/>
              <a:t> è il portale ufficiale dell’Assessorato alla Cultura della Regione Emilia-Romagna, punto di riferimento per la promozione del sistema culturale e dello spettacolo regionale, che vanta una </a:t>
            </a:r>
            <a:r>
              <a:rPr lang="it-IT" b="1"/>
              <a:t>platea annua di oltre un milione di utenti</a:t>
            </a:r>
            <a:r>
              <a:rPr lang="it-IT"/>
              <a:t>, tra operatori e spettatori. </a:t>
            </a:r>
          </a:p>
          <a:p>
            <a:r>
              <a:rPr lang="it-IT"/>
              <a:t>I soggetti beneficiari sono invitati a inviare i comunicati stampa alla redazione, corredati da immagini orizzontali di buona qualità.</a:t>
            </a:r>
            <a:br>
              <a:rPr lang="it-IT"/>
            </a:br>
            <a:r>
              <a:rPr lang="it-IT"/>
              <a:t>La pubblicazione dei contenuti è soggetta a </a:t>
            </a:r>
            <a:r>
              <a:rPr lang="it-IT" b="1"/>
              <a:t>valutazione e selezione editoriale</a:t>
            </a:r>
            <a:r>
              <a:rPr lang="it-IT"/>
              <a:t>.</a:t>
            </a:r>
          </a:p>
          <a:p>
            <a:r>
              <a:rPr lang="it-IT"/>
              <a:t>È gradito l’inserimento del </a:t>
            </a:r>
            <a:r>
              <a:rPr lang="it-IT" b="1"/>
              <a:t>logo cliccabile di </a:t>
            </a:r>
            <a:r>
              <a:rPr lang="it-IT" b="1" err="1"/>
              <a:t>EmiliaRomagnaCultura</a:t>
            </a:r>
            <a:r>
              <a:rPr lang="it-IT"/>
              <a:t> sul sito dei beneficiari, per collegare i progetti al sistema culturale regionale.</a:t>
            </a:r>
          </a:p>
          <a:p>
            <a:pPr marL="0" indent="0">
              <a:buNone/>
            </a:pPr>
            <a:r>
              <a:rPr lang="it-IT" b="1"/>
              <a:t>A tal fine, invio dei materiali alla Redazione Promozione Culturale | </a:t>
            </a:r>
            <a:r>
              <a:rPr lang="it-IT" b="1" err="1"/>
              <a:t>EmiliaRomagnaCultura</a:t>
            </a:r>
            <a:r>
              <a:rPr lang="it-IT" b="1"/>
              <a:t>,</a:t>
            </a:r>
            <a:r>
              <a:rPr lang="it-IT"/>
              <a:t> all'attenzione della responsabile Piera Raimondi: </a:t>
            </a:r>
          </a:p>
          <a:p>
            <a:pPr marL="400050" lvl="1" indent="0" algn="ctr">
              <a:buNone/>
            </a:pPr>
            <a:r>
              <a:rPr lang="it-IT" sz="1800" u="sng">
                <a:hlinkClick r:id="rId2"/>
              </a:rPr>
              <a:t> piera.raimondi@regione.emilia-romagna.it</a:t>
            </a:r>
            <a:endParaRPr lang="it-IT" sz="1800"/>
          </a:p>
          <a:p>
            <a:endParaRPr lang="it-IT"/>
          </a:p>
        </p:txBody>
      </p:sp>
      <p:sp>
        <p:nvSpPr>
          <p:cNvPr id="4" name="Segnaposto piè di pagina 3">
            <a:extLst>
              <a:ext uri="{FF2B5EF4-FFF2-40B4-BE49-F238E27FC236}">
                <a16:creationId xmlns:a16="http://schemas.microsoft.com/office/drawing/2014/main" id="{D52E218B-F95B-7ABA-DB23-E79E30AA01AE}"/>
              </a:ext>
            </a:extLst>
          </p:cNvPr>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Tree>
    <p:extLst>
      <p:ext uri="{BB962C8B-B14F-4D97-AF65-F5344CB8AC3E}">
        <p14:creationId xmlns:p14="http://schemas.microsoft.com/office/powerpoint/2010/main" val="1567287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589087-EF6E-374A-7D58-9BA335C31131}"/>
              </a:ext>
            </a:extLst>
          </p:cNvPr>
          <p:cNvSpPr>
            <a:spLocks noGrp="1"/>
          </p:cNvSpPr>
          <p:nvPr>
            <p:ph type="title"/>
          </p:nvPr>
        </p:nvSpPr>
        <p:spPr>
          <a:xfrm>
            <a:off x="677333" y="451513"/>
            <a:ext cx="8596668" cy="581637"/>
          </a:xfrm>
        </p:spPr>
        <p:txBody>
          <a:bodyPr>
            <a:normAutofit/>
          </a:bodyPr>
          <a:lstStyle/>
          <a:p>
            <a:r>
              <a:rPr lang="it-IT" sz="3200"/>
              <a:t>Apposizione del logo regionale</a:t>
            </a:r>
          </a:p>
        </p:txBody>
      </p:sp>
      <p:sp>
        <p:nvSpPr>
          <p:cNvPr id="3" name="Segnaposto contenuto 2">
            <a:extLst>
              <a:ext uri="{FF2B5EF4-FFF2-40B4-BE49-F238E27FC236}">
                <a16:creationId xmlns:a16="http://schemas.microsoft.com/office/drawing/2014/main" id="{7E7E94B7-5EBD-1267-F927-027843A99F81}"/>
              </a:ext>
            </a:extLst>
          </p:cNvPr>
          <p:cNvSpPr>
            <a:spLocks noGrp="1"/>
          </p:cNvSpPr>
          <p:nvPr>
            <p:ph idx="1"/>
          </p:nvPr>
        </p:nvSpPr>
        <p:spPr>
          <a:xfrm>
            <a:off x="523875" y="1033150"/>
            <a:ext cx="9190575" cy="4939811"/>
          </a:xfrm>
        </p:spPr>
        <p:txBody>
          <a:bodyPr vert="horz" lIns="91440" tIns="45720" rIns="91440" bIns="45720" rtlCol="0" anchor="t">
            <a:normAutofit lnSpcReduction="10000"/>
          </a:bodyPr>
          <a:lstStyle/>
          <a:p>
            <a:r>
              <a:rPr lang="it-IT"/>
              <a:t>Nella fase di istruttoria (antecedente la pubblicazione della graduatoria) </a:t>
            </a:r>
            <a:r>
              <a:rPr lang="it-IT" b="1"/>
              <a:t>è possibile</a:t>
            </a:r>
            <a:r>
              <a:rPr lang="it-IT"/>
              <a:t>  apporre il </a:t>
            </a:r>
            <a:r>
              <a:rPr lang="it-IT">
                <a:solidFill>
                  <a:schemeClr val="tx1"/>
                </a:solidFill>
              </a:rPr>
              <a:t>l</a:t>
            </a:r>
            <a:r>
              <a:rPr lang="it-IT" sz="1800">
                <a:solidFill>
                  <a:schemeClr val="tx1"/>
                </a:solidFill>
                <a:effectLst/>
                <a:latin typeface="+mj-lt"/>
                <a:ea typeface="Calibri"/>
                <a:cs typeface="Times New Roman"/>
              </a:rPr>
              <a:t>ogo della Regione Emilia-Romagna </a:t>
            </a:r>
            <a:r>
              <a:rPr lang="it-IT">
                <a:solidFill>
                  <a:schemeClr val="tx1"/>
                </a:solidFill>
                <a:latin typeface="+mj-lt"/>
                <a:ea typeface="Calibri"/>
                <a:cs typeface="Times New Roman"/>
              </a:rPr>
              <a:t>previa richiesta del patrocinio regionale. In tal caso</a:t>
            </a:r>
            <a:r>
              <a:rPr lang="it-IT" sz="1800">
                <a:solidFill>
                  <a:schemeClr val="tx1"/>
                </a:solidFill>
                <a:effectLst/>
                <a:latin typeface="+mj-lt"/>
                <a:ea typeface="Calibri"/>
                <a:cs typeface="Times New Roman"/>
              </a:rPr>
              <a:t> i materiali informativi, pubblicitari e promozionali (manifesti cartacei, digitali, pagina web e social network) relativi al progetto</a:t>
            </a:r>
            <a:r>
              <a:rPr lang="it-IT">
                <a:solidFill>
                  <a:schemeClr val="tx1"/>
                </a:solidFill>
                <a:latin typeface="+mj-lt"/>
                <a:ea typeface="Calibri"/>
                <a:cs typeface="Times New Roman"/>
              </a:rPr>
              <a:t> riporteranno la dicitura </a:t>
            </a:r>
            <a:r>
              <a:rPr lang="it-IT" sz="1800" u="sng">
                <a:solidFill>
                  <a:schemeClr val="accent1"/>
                </a:solidFill>
                <a:effectLst/>
                <a:latin typeface="+mj-lt"/>
                <a:ea typeface="Calibri"/>
                <a:cs typeface="Times New Roman"/>
              </a:rPr>
              <a:t>“con il patrocinio della Regione Emilia-Romagna”</a:t>
            </a:r>
          </a:p>
          <a:p>
            <a:pPr marL="0" indent="0">
              <a:buNone/>
            </a:pPr>
            <a:endParaRPr lang="it-IT" sz="1100" u="sng">
              <a:solidFill>
                <a:schemeClr val="accent1"/>
              </a:solidFill>
              <a:latin typeface="+mj-lt"/>
              <a:ea typeface="Calibri" panose="020F0502020204030204" pitchFamily="34" charset="0"/>
              <a:cs typeface="Times New Roman" panose="02020603050405020304" pitchFamily="18" charset="0"/>
            </a:endParaRPr>
          </a:p>
          <a:p>
            <a:pPr marL="1257300" lvl="3" indent="0">
              <a:spcBef>
                <a:spcPts val="0"/>
              </a:spcBef>
              <a:buNone/>
            </a:pPr>
            <a:r>
              <a:rPr lang="it-IT" sz="1500">
                <a:solidFill>
                  <a:schemeClr val="tx1"/>
                </a:solidFill>
                <a:ea typeface="Calibri"/>
                <a:cs typeface="Times New Roman"/>
              </a:rPr>
              <a:t>La procedura per la richiesta di patrocinio prevede l’invio di un modulo, insieme a una breve relazione esplicativa su programma e contenuti del progetto, 30 gg. prima della sua realizzazione.</a:t>
            </a:r>
          </a:p>
          <a:p>
            <a:pPr marL="1257300" lvl="3" indent="0">
              <a:spcBef>
                <a:spcPts val="0"/>
              </a:spcBef>
              <a:buNone/>
            </a:pPr>
            <a:r>
              <a:rPr lang="it-IT" sz="1500">
                <a:solidFill>
                  <a:schemeClr val="tx1"/>
                </a:solidFill>
                <a:ea typeface="Calibri"/>
                <a:cs typeface="Times New Roman"/>
              </a:rPr>
              <a:t>I materiali e le informazioni sono reperibili qui:  </a:t>
            </a:r>
            <a:r>
              <a:rPr lang="it-IT" sz="1500">
                <a:solidFill>
                  <a:schemeClr val="tx1"/>
                </a:solidFill>
                <a:hlinkClick r:id="rId2">
                  <a:extLst>
                    <a:ext uri="{A12FA001-AC4F-418D-AE19-62706E023703}">
                      <ahyp:hlinkClr xmlns:ahyp="http://schemas.microsoft.com/office/drawing/2018/hyperlinkcolor" val="tx"/>
                    </a:ext>
                  </a:extLst>
                </a:hlinkClick>
              </a:rPr>
              <a:t>Patrocinio regionale a manifestazioni ed eventi - Regione Emilia-Romagna</a:t>
            </a:r>
            <a:endParaRPr lang="it-IT" sz="1500">
              <a:solidFill>
                <a:schemeClr val="tx1"/>
              </a:solidFill>
              <a:ea typeface="Calibri" panose="020F0502020204030204" pitchFamily="34" charset="0"/>
              <a:cs typeface="Times New Roman" panose="02020603050405020304" pitchFamily="18" charset="0"/>
            </a:endParaRPr>
          </a:p>
          <a:p>
            <a:pPr marL="0" indent="0">
              <a:buNone/>
            </a:pPr>
            <a:endParaRPr lang="it-IT" sz="1100" u="sng">
              <a:solidFill>
                <a:schemeClr val="accent1"/>
              </a:solidFill>
              <a:latin typeface="+mj-lt"/>
              <a:ea typeface="Calibri" panose="020F0502020204030204" pitchFamily="34" charset="0"/>
              <a:cs typeface="Times New Roman" panose="02020603050405020304" pitchFamily="18" charset="0"/>
            </a:endParaRPr>
          </a:p>
          <a:p>
            <a:r>
              <a:rPr lang="it-IT">
                <a:solidFill>
                  <a:schemeClr val="tx1"/>
                </a:solidFill>
                <a:latin typeface="+mj-lt"/>
                <a:ea typeface="Calibri"/>
                <a:cs typeface="Times New Roman"/>
              </a:rPr>
              <a:t>Se il progetto è ammesso a finanziamento </a:t>
            </a:r>
            <a:r>
              <a:rPr lang="it-IT"/>
              <a:t>occorre  indicare che </a:t>
            </a:r>
            <a:r>
              <a:rPr lang="it-IT" sz="1800">
                <a:solidFill>
                  <a:schemeClr val="tx1"/>
                </a:solidFill>
                <a:effectLst/>
                <a:latin typeface="+mj-lt"/>
                <a:ea typeface="Calibri"/>
                <a:cs typeface="Times New Roman"/>
              </a:rPr>
              <a:t>esso è stato realizzato </a:t>
            </a:r>
            <a:r>
              <a:rPr lang="it-IT" sz="1800" u="sng">
                <a:solidFill>
                  <a:schemeClr val="accent1"/>
                </a:solidFill>
                <a:effectLst/>
                <a:latin typeface="+mj-lt"/>
                <a:ea typeface="Calibri"/>
                <a:cs typeface="Times New Roman"/>
              </a:rPr>
              <a:t>“con il contributo della Regione Emilia-Romagna</a:t>
            </a:r>
            <a:r>
              <a:rPr lang="it-IT" u="sng">
                <a:solidFill>
                  <a:schemeClr val="accent1"/>
                </a:solidFill>
                <a:latin typeface="+mj-lt"/>
                <a:ea typeface="Calibri"/>
                <a:cs typeface="Times New Roman"/>
              </a:rPr>
              <a:t>”; </a:t>
            </a:r>
            <a:r>
              <a:rPr lang="it-IT" u="sng">
                <a:solidFill>
                  <a:schemeClr val="tx1"/>
                </a:solidFill>
                <a:latin typeface="+mj-lt"/>
                <a:ea typeface="Calibri"/>
                <a:cs typeface="Times New Roman"/>
              </a:rPr>
              <a:t>occorre dunque </a:t>
            </a:r>
            <a:r>
              <a:rPr lang="it-IT" u="sng">
                <a:solidFill>
                  <a:srgbClr val="404040"/>
                </a:solidFill>
                <a:latin typeface="+mj-lt"/>
                <a:ea typeface="Calibri"/>
                <a:cs typeface="Times New Roman"/>
              </a:rPr>
              <a:t>modificare la dicitura</a:t>
            </a:r>
            <a:r>
              <a:rPr lang="it-IT">
                <a:solidFill>
                  <a:srgbClr val="404040"/>
                </a:solidFill>
                <a:latin typeface="+mj-lt"/>
                <a:ea typeface="Calibri"/>
                <a:cs typeface="Times New Roman"/>
              </a:rPr>
              <a:t> su sito web e social network,</a:t>
            </a:r>
            <a:r>
              <a:rPr lang="it-IT">
                <a:solidFill>
                  <a:schemeClr val="tx1"/>
                </a:solidFill>
                <a:latin typeface="+mj-lt"/>
                <a:ea typeface="Calibri"/>
                <a:cs typeface="Times New Roman"/>
              </a:rPr>
              <a:t> </a:t>
            </a:r>
            <a:r>
              <a:rPr lang="it-IT" sz="1800">
                <a:solidFill>
                  <a:schemeClr val="tx1"/>
                </a:solidFill>
                <a:effectLst/>
                <a:latin typeface="+mj-lt"/>
                <a:ea typeface="Calibri"/>
                <a:cs typeface="Times New Roman"/>
              </a:rPr>
              <a:t>nonché </a:t>
            </a:r>
            <a:r>
              <a:rPr lang="it-IT"/>
              <a:t>apporre il </a:t>
            </a:r>
            <a:r>
              <a:rPr lang="it-IT">
                <a:solidFill>
                  <a:schemeClr val="tx1"/>
                </a:solidFill>
              </a:rPr>
              <a:t>l</a:t>
            </a:r>
            <a:r>
              <a:rPr lang="it-IT" sz="1800">
                <a:solidFill>
                  <a:schemeClr val="tx1"/>
                </a:solidFill>
                <a:effectLst/>
                <a:latin typeface="+mj-lt"/>
                <a:ea typeface="Calibri"/>
                <a:cs typeface="Times New Roman"/>
              </a:rPr>
              <a:t>ogo regionale e specificare su tutti i materiali informativi, pubblicitari e promozionali (manifesti cartacei, digitali, ecc.) </a:t>
            </a:r>
            <a:r>
              <a:rPr lang="it-IT" sz="1800" u="sng">
                <a:solidFill>
                  <a:schemeClr val="tx1"/>
                </a:solidFill>
                <a:effectLst/>
                <a:latin typeface="+mj-lt"/>
                <a:ea typeface="Calibri"/>
                <a:cs typeface="Times New Roman"/>
              </a:rPr>
              <a:t>prodotti da quel momento in poi</a:t>
            </a:r>
            <a:r>
              <a:rPr lang="it-IT" sz="1800">
                <a:solidFill>
                  <a:schemeClr val="tx1"/>
                </a:solidFill>
                <a:effectLst/>
                <a:latin typeface="+mj-lt"/>
                <a:ea typeface="Calibri"/>
                <a:cs typeface="Times New Roman"/>
              </a:rPr>
              <a:t> che il progetto è stato realizzato </a:t>
            </a:r>
            <a:r>
              <a:rPr lang="it-IT" sz="1800" u="sng">
                <a:solidFill>
                  <a:schemeClr val="accent1"/>
                </a:solidFill>
                <a:effectLst/>
                <a:latin typeface="+mj-lt"/>
                <a:ea typeface="Calibri"/>
                <a:cs typeface="Times New Roman"/>
              </a:rPr>
              <a:t>“con il contributo della Regione Emilia-Romagna”</a:t>
            </a:r>
          </a:p>
        </p:txBody>
      </p:sp>
      <p:sp>
        <p:nvSpPr>
          <p:cNvPr id="4" name="Segnaposto piè di pagina 3">
            <a:extLst>
              <a:ext uri="{FF2B5EF4-FFF2-40B4-BE49-F238E27FC236}">
                <a16:creationId xmlns:a16="http://schemas.microsoft.com/office/drawing/2014/main" id="{5D113AA3-3D2B-78F0-CEB3-5C042DFB2C97}"/>
              </a:ext>
            </a:extLst>
          </p:cNvPr>
          <p:cNvSpPr>
            <a:spLocks noGrp="1"/>
          </p:cNvSpPr>
          <p:nvPr>
            <p:ph type="ftr" sz="quarter" idx="11"/>
          </p:nvPr>
        </p:nvSpPr>
        <p:spPr>
          <a:xfrm>
            <a:off x="677334" y="6041362"/>
            <a:ext cx="7552266" cy="365125"/>
          </a:xfrm>
        </p:spPr>
        <p:txBody>
          <a:bodyPr/>
          <a:lstStyle/>
          <a:p>
            <a:r>
              <a:rPr lang="it-IT"/>
              <a:t>L.R. 21/2023 AVVISO PER IL SOSTEGNO A PROGETTI DI PROMOZIONE CULTURALE DI RILEVANZA REGIONALE O SOVRALOCALE – ANNO 2026</a:t>
            </a:r>
            <a:endParaRPr lang="en-US"/>
          </a:p>
        </p:txBody>
      </p:sp>
      <p:sp>
        <p:nvSpPr>
          <p:cNvPr id="5" name="Freccia a destra 4">
            <a:extLst>
              <a:ext uri="{FF2B5EF4-FFF2-40B4-BE49-F238E27FC236}">
                <a16:creationId xmlns:a16="http://schemas.microsoft.com/office/drawing/2014/main" id="{6CF619F8-A4BC-76E5-BB68-378FA011C3CF}"/>
              </a:ext>
            </a:extLst>
          </p:cNvPr>
          <p:cNvSpPr/>
          <p:nvPr/>
        </p:nvSpPr>
        <p:spPr>
          <a:xfrm>
            <a:off x="1149292" y="3087149"/>
            <a:ext cx="662730" cy="43622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836697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CADBEF63-AE46-45F0-907B-63C5CB19F533}"/>
              </a:ext>
            </a:extLst>
          </p:cNvPr>
          <p:cNvSpPr>
            <a:spLocks noGrp="1"/>
          </p:cNvSpPr>
          <p:nvPr>
            <p:ph type="title"/>
          </p:nvPr>
        </p:nvSpPr>
        <p:spPr>
          <a:xfrm>
            <a:off x="813732" y="426236"/>
            <a:ext cx="9950424" cy="628961"/>
          </a:xfrm>
        </p:spPr>
        <p:txBody>
          <a:bodyPr>
            <a:normAutofit/>
          </a:bodyPr>
          <a:lstStyle/>
          <a:p>
            <a:r>
              <a:rPr lang="it-IT" sz="3200">
                <a:latin typeface="+mn-lt"/>
              </a:rPr>
              <a:t>Rendicontazione ed erogazione del contributo </a:t>
            </a:r>
            <a:endParaRPr lang="it-IT">
              <a:latin typeface="Corbel"/>
            </a:endParaRPr>
          </a:p>
        </p:txBody>
      </p:sp>
      <p:sp>
        <p:nvSpPr>
          <p:cNvPr id="9" name="Segnaposto contenuto 7">
            <a:extLst>
              <a:ext uri="{FF2B5EF4-FFF2-40B4-BE49-F238E27FC236}">
                <a16:creationId xmlns:a16="http://schemas.microsoft.com/office/drawing/2014/main" id="{A0E03133-3B6F-4AB6-9451-B0003DCF17B4}"/>
              </a:ext>
            </a:extLst>
          </p:cNvPr>
          <p:cNvSpPr>
            <a:spLocks noGrp="1"/>
          </p:cNvSpPr>
          <p:nvPr>
            <p:ph idx="1"/>
          </p:nvPr>
        </p:nvSpPr>
        <p:spPr>
          <a:xfrm>
            <a:off x="676800" y="1116477"/>
            <a:ext cx="9146708" cy="4625045"/>
          </a:xfrm>
        </p:spPr>
        <p:txBody>
          <a:bodyPr vert="horz" lIns="91440" tIns="45720" rIns="91440" bIns="45720" rtlCol="0" anchor="t">
            <a:noAutofit/>
          </a:bodyPr>
          <a:lstStyle/>
          <a:p>
            <a:pPr>
              <a:buFont typeface="Wingdings,Sans-Serif" panose="05000000000000000000" pitchFamily="2" charset="2"/>
              <a:buChar char="q"/>
            </a:pPr>
            <a:r>
              <a:rPr lang="it-IT" b="1" u="sng">
                <a:solidFill>
                  <a:schemeClr val="tx1"/>
                </a:solidFill>
                <a:ea typeface="+mn-lt"/>
                <a:cs typeface="+mn-lt"/>
              </a:rPr>
              <a:t>Richiesta acconto (solo per contributi superiori a 20.000 euro)</a:t>
            </a:r>
            <a:r>
              <a:rPr lang="it-IT">
                <a:solidFill>
                  <a:schemeClr val="accent1"/>
                </a:solidFill>
                <a:ea typeface="+mn-lt"/>
                <a:cs typeface="+mn-lt"/>
              </a:rPr>
              <a:t> </a:t>
            </a:r>
          </a:p>
          <a:p>
            <a:pPr marL="457200" lvl="1" indent="0">
              <a:buNone/>
            </a:pPr>
            <a:r>
              <a:rPr lang="it-IT" sz="1700" u="sng">
                <a:solidFill>
                  <a:schemeClr val="accent1"/>
                </a:solidFill>
                <a:ea typeface="+mn-lt"/>
                <a:cs typeface="+mn-lt"/>
              </a:rPr>
              <a:t>Può essere richiesta </a:t>
            </a:r>
            <a:r>
              <a:rPr lang="it-IT" sz="1700" u="sng">
                <a:solidFill>
                  <a:schemeClr val="accent1"/>
                </a:solidFill>
              </a:rPr>
              <a:t>una prima quota del contributo, supportato da apposita relazione con attestazione delle spese sostenute e obbligazioni assunte, da presentare entro il </a:t>
            </a:r>
            <a:r>
              <a:rPr lang="it-IT" sz="1700" b="1" u="sng">
                <a:solidFill>
                  <a:schemeClr val="accent1"/>
                </a:solidFill>
              </a:rPr>
              <a:t>30 settembre 2026</a:t>
            </a:r>
            <a:r>
              <a:rPr lang="it-IT" sz="1700" u="sng">
                <a:solidFill>
                  <a:schemeClr val="accent1"/>
                </a:solidFill>
              </a:rPr>
              <a:t>, entro il limite massimo del 60% del contributo concesso, calcolato in relazione allo  stato di avanzamento delle attività realizzate</a:t>
            </a:r>
            <a:endParaRPr lang="it-IT" sz="1700">
              <a:solidFill>
                <a:schemeClr val="accent1"/>
              </a:solidFill>
            </a:endParaRPr>
          </a:p>
          <a:p>
            <a:pPr>
              <a:buFont typeface="Wingdings,Sans-Serif" panose="05000000000000000000" pitchFamily="2" charset="2"/>
              <a:buChar char="q"/>
            </a:pPr>
            <a:r>
              <a:rPr lang="it-IT" b="1" u="sng">
                <a:solidFill>
                  <a:schemeClr val="tx1"/>
                </a:solidFill>
              </a:rPr>
              <a:t>Richiesta saldo a conclusione del progetto</a:t>
            </a:r>
          </a:p>
          <a:p>
            <a:pPr lvl="1">
              <a:buFont typeface="Wingdings" panose="05000000000000000000" pitchFamily="2" charset="2"/>
              <a:buChar char="§"/>
            </a:pPr>
            <a:r>
              <a:rPr lang="it-IT" sz="1800">
                <a:solidFill>
                  <a:schemeClr val="tx1"/>
                </a:solidFill>
              </a:rPr>
              <a:t>Entro il </a:t>
            </a:r>
            <a:r>
              <a:rPr lang="it-IT" sz="1800" b="1" u="sng">
                <a:solidFill>
                  <a:schemeClr val="tx1"/>
                </a:solidFill>
              </a:rPr>
              <a:t>28 gennaio 2027</a:t>
            </a:r>
            <a:r>
              <a:rPr lang="it-IT" sz="1800" b="1">
                <a:solidFill>
                  <a:schemeClr val="tx1"/>
                </a:solidFill>
              </a:rPr>
              <a:t>  </a:t>
            </a:r>
            <a:r>
              <a:rPr lang="it-IT" sz="1800">
                <a:solidFill>
                  <a:schemeClr val="tx1"/>
                </a:solidFill>
              </a:rPr>
              <a:t>dovrà essere trasmessa via </a:t>
            </a:r>
            <a:r>
              <a:rPr lang="it-IT" sz="1800" err="1">
                <a:solidFill>
                  <a:schemeClr val="tx1"/>
                </a:solidFill>
              </a:rPr>
              <a:t>Sib@c</a:t>
            </a:r>
            <a:r>
              <a:rPr lang="it-IT" sz="1800">
                <a:solidFill>
                  <a:schemeClr val="tx1"/>
                </a:solidFill>
              </a:rPr>
              <a:t> la rendicontazione finale del progetto 2026</a:t>
            </a:r>
          </a:p>
          <a:p>
            <a:pPr lvl="1">
              <a:buFont typeface="Wingdings" panose="05000000000000000000" pitchFamily="2" charset="2"/>
              <a:buChar char="§"/>
            </a:pPr>
            <a:r>
              <a:rPr lang="it-IT" sz="1800" b="1" u="sng">
                <a:solidFill>
                  <a:schemeClr val="accent1"/>
                </a:solidFill>
              </a:rPr>
              <a:t>A fronte delle rendicontazioni presentate entro il 30 ottobre 2026</a:t>
            </a:r>
            <a:r>
              <a:rPr lang="it-IT" sz="1800" u="sng">
                <a:solidFill>
                  <a:schemeClr val="accent1"/>
                </a:solidFill>
              </a:rPr>
              <a:t>, la liquidazione del contributo avverrà entro il 31/12/2026, salvo sospensioni dei termini dovute a richieste di integrazioni</a:t>
            </a:r>
            <a:endParaRPr lang="it-IT" sz="1800">
              <a:solidFill>
                <a:schemeClr val="accent1"/>
              </a:solidFill>
            </a:endParaRPr>
          </a:p>
          <a:p>
            <a:pPr lvl="1">
              <a:buFont typeface="Wingdings" panose="05000000000000000000" pitchFamily="2" charset="2"/>
              <a:buChar char="§"/>
            </a:pPr>
            <a:r>
              <a:rPr lang="it-IT" sz="1800">
                <a:solidFill>
                  <a:schemeClr val="tx1"/>
                </a:solidFill>
              </a:rPr>
              <a:t>Nella rendicontazione del progetto è ammesso uno scostamento tra la spesa prevista e quella effettivamente sostenuta fino al 20% senza che ciò comporti una rimodulazione del contributo</a:t>
            </a:r>
            <a:endParaRPr lang="en-US" sz="1800">
              <a:solidFill>
                <a:schemeClr val="tx1"/>
              </a:solidFill>
            </a:endParaRPr>
          </a:p>
          <a:p>
            <a:pPr lvl="1">
              <a:buFont typeface="Wingdings" panose="05000000000000000000" pitchFamily="2" charset="2"/>
              <a:buChar char="§"/>
            </a:pPr>
            <a:endParaRPr lang="it-IT">
              <a:solidFill>
                <a:srgbClr val="FFFF00"/>
              </a:solidFill>
            </a:endParaRPr>
          </a:p>
          <a:p>
            <a:pPr marL="0" indent="0" algn="just">
              <a:buNone/>
            </a:pPr>
            <a:endParaRPr lang="it-IT">
              <a:solidFill>
                <a:schemeClr val="tx1"/>
              </a:solidFill>
            </a:endParaRPr>
          </a:p>
          <a:p>
            <a:pPr>
              <a:buFont typeface="Wingdings 2" panose="05000000000000000000" pitchFamily="2" charset="2"/>
              <a:buChar char=""/>
            </a:pPr>
            <a:endParaRPr lang="it-IT">
              <a:solidFill>
                <a:schemeClr val="tx1"/>
              </a:solidFill>
            </a:endParaRPr>
          </a:p>
        </p:txBody>
      </p:sp>
      <p:sp>
        <p:nvSpPr>
          <p:cNvPr id="2" name="Segnaposto piè di pagina 1">
            <a:extLst>
              <a:ext uri="{FF2B5EF4-FFF2-40B4-BE49-F238E27FC236}">
                <a16:creationId xmlns:a16="http://schemas.microsoft.com/office/drawing/2014/main" id="{038340CA-1658-9E8B-96C4-E59436CB2F50}"/>
              </a:ext>
            </a:extLst>
          </p:cNvPr>
          <p:cNvSpPr>
            <a:spLocks noGrp="1"/>
          </p:cNvSpPr>
          <p:nvPr>
            <p:ph type="ftr" sz="quarter" idx="11"/>
          </p:nvPr>
        </p:nvSpPr>
        <p:spPr>
          <a:xfrm>
            <a:off x="676800" y="6040800"/>
            <a:ext cx="7208234" cy="365125"/>
          </a:xfrm>
        </p:spPr>
        <p:txBody>
          <a:bodyPr/>
          <a:lstStyle/>
          <a:p>
            <a:r>
              <a:rPr lang="it-IT"/>
              <a:t>L.R. 21/2023 AVVISO PER IL SOSTEGNO A PROGETTI DI PROMOZIONE CULTURALE DI RILEVANZA REGIONALE O SOVRALOCALE – ANNO 2026</a:t>
            </a:r>
            <a:endParaRPr lang="en-US"/>
          </a:p>
        </p:txBody>
      </p:sp>
      <p:sp>
        <p:nvSpPr>
          <p:cNvPr id="6" name="Segnaposto contenuto 7">
            <a:extLst>
              <a:ext uri="{FF2B5EF4-FFF2-40B4-BE49-F238E27FC236}">
                <a16:creationId xmlns:a16="http://schemas.microsoft.com/office/drawing/2014/main" id="{D679A7B3-463B-4EB6-A8AC-7C528CD377F5}"/>
              </a:ext>
            </a:extLst>
          </p:cNvPr>
          <p:cNvSpPr txBox="1">
            <a:spLocks/>
          </p:cNvSpPr>
          <p:nvPr/>
        </p:nvSpPr>
        <p:spPr>
          <a:xfrm>
            <a:off x="8850385" y="1291947"/>
            <a:ext cx="2852257" cy="4144120"/>
          </a:xfrm>
          <a:prstGeom prst="rect">
            <a:avLst/>
          </a:prstGeom>
        </p:spPr>
        <p:txBody>
          <a:bodyPr vert="horz" lIns="91440" tIns="45720" rIns="91440" bIns="45720" rtlCol="0" anchor="ct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a:buFont typeface="Wingdings" panose="05000000000000000000" pitchFamily="2" charset="2"/>
              <a:buChar char="q"/>
            </a:pPr>
            <a:endParaRPr lang="it-IT">
              <a:solidFill>
                <a:schemeClr val="tx1"/>
              </a:solidFill>
            </a:endParaRPr>
          </a:p>
        </p:txBody>
      </p:sp>
      <p:sp>
        <p:nvSpPr>
          <p:cNvPr id="7" name="Segnaposto contenuto 5">
            <a:extLst>
              <a:ext uri="{FF2B5EF4-FFF2-40B4-BE49-F238E27FC236}">
                <a16:creationId xmlns:a16="http://schemas.microsoft.com/office/drawing/2014/main" id="{4352D649-CEFE-43E7-9DD8-ADA4E18CB9A9}"/>
              </a:ext>
            </a:extLst>
          </p:cNvPr>
          <p:cNvSpPr txBox="1">
            <a:spLocks/>
          </p:cNvSpPr>
          <p:nvPr/>
        </p:nvSpPr>
        <p:spPr>
          <a:xfrm>
            <a:off x="0" y="6301778"/>
            <a:ext cx="11845255" cy="556222"/>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lnSpc>
                <a:spcPct val="100000"/>
              </a:lnSpc>
              <a:buNone/>
            </a:pPr>
            <a:r>
              <a:rPr lang="it-IT" sz="1200">
                <a:solidFill>
                  <a:schemeClr val="accent1">
                    <a:lumMod val="50000"/>
                  </a:schemeClr>
                </a:solidFill>
                <a:latin typeface="Calibri" panose="020F0502020204030204" pitchFamily="34" charset="0"/>
                <a:ea typeface="+mj-ea"/>
                <a:cs typeface="Calibri" panose="020F0502020204030204" pitchFamily="34" charset="0"/>
              </a:rPr>
              <a:t>							</a:t>
            </a:r>
          </a:p>
        </p:txBody>
      </p:sp>
    </p:spTree>
    <p:extLst>
      <p:ext uri="{BB962C8B-B14F-4D97-AF65-F5344CB8AC3E}">
        <p14:creationId xmlns:p14="http://schemas.microsoft.com/office/powerpoint/2010/main" val="8194716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116EBE-6D0B-BE72-81A1-74B281517BE3}"/>
              </a:ext>
            </a:extLst>
          </p:cNvPr>
          <p:cNvSpPr>
            <a:spLocks noGrp="1"/>
          </p:cNvSpPr>
          <p:nvPr>
            <p:ph type="title"/>
          </p:nvPr>
        </p:nvSpPr>
        <p:spPr>
          <a:xfrm>
            <a:off x="677334" y="609600"/>
            <a:ext cx="8596668" cy="715861"/>
          </a:xfrm>
        </p:spPr>
        <p:txBody>
          <a:bodyPr/>
          <a:lstStyle/>
          <a:p>
            <a:r>
              <a:rPr lang="it-IT"/>
              <a:t>Alcuni consigli</a:t>
            </a:r>
          </a:p>
        </p:txBody>
      </p:sp>
      <p:sp>
        <p:nvSpPr>
          <p:cNvPr id="3" name="Segnaposto contenuto 2">
            <a:extLst>
              <a:ext uri="{FF2B5EF4-FFF2-40B4-BE49-F238E27FC236}">
                <a16:creationId xmlns:a16="http://schemas.microsoft.com/office/drawing/2014/main" id="{A69A2E29-A444-88D1-B40C-DF59907F5E2D}"/>
              </a:ext>
            </a:extLst>
          </p:cNvPr>
          <p:cNvSpPr>
            <a:spLocks noGrp="1"/>
          </p:cNvSpPr>
          <p:nvPr>
            <p:ph idx="1"/>
          </p:nvPr>
        </p:nvSpPr>
        <p:spPr>
          <a:xfrm>
            <a:off x="677333" y="1264920"/>
            <a:ext cx="8596668" cy="4290306"/>
          </a:xfrm>
        </p:spPr>
        <p:txBody>
          <a:bodyPr vert="horz" lIns="91440" tIns="45720" rIns="91440" bIns="45720" rtlCol="0" anchor="t">
            <a:normAutofit/>
          </a:bodyPr>
          <a:lstStyle/>
          <a:p>
            <a:r>
              <a:rPr lang="it-IT">
                <a:solidFill>
                  <a:schemeClr val="tx1"/>
                </a:solidFill>
              </a:rPr>
              <a:t>Non aspettare gli ultimi giorni per l’invio, per evitare eventuali disagi per sovraffollamento sulla rete</a:t>
            </a:r>
          </a:p>
          <a:p>
            <a:r>
              <a:rPr lang="it-IT">
                <a:solidFill>
                  <a:schemeClr val="tx1"/>
                </a:solidFill>
              </a:rPr>
              <a:t>Evidenziare in modo sintetico, puntuale e completo tutto ciò che nel progetto è coerente con gli obiettivi e i criteri di valutazione indicati, ai fini della valutazione da parte della commissione;</a:t>
            </a:r>
          </a:p>
          <a:p>
            <a:r>
              <a:rPr lang="it-IT">
                <a:solidFill>
                  <a:schemeClr val="tx1"/>
                </a:solidFill>
              </a:rPr>
              <a:t>Prevedere una spesa proporzionata al volume delle attività previste, per non incorrere in successive rimodulazioni o revoche del contributo, dovute a una minore spesa a consuntivo</a:t>
            </a:r>
          </a:p>
          <a:p>
            <a:r>
              <a:rPr lang="it-IT">
                <a:solidFill>
                  <a:schemeClr val="tx1"/>
                </a:solidFill>
              </a:rPr>
              <a:t>Accertarsi che il progetto possa contare su altre coperture finanziarie per la sua realizzazione, in caso di assegnazione di un contributo regionale inferiore a quanto richiesto</a:t>
            </a:r>
          </a:p>
          <a:p>
            <a:pPr marL="0" indent="0">
              <a:buNone/>
            </a:pPr>
            <a:endParaRPr lang="it-IT">
              <a:solidFill>
                <a:schemeClr val="tx1"/>
              </a:solidFill>
            </a:endParaRPr>
          </a:p>
        </p:txBody>
      </p:sp>
      <p:sp>
        <p:nvSpPr>
          <p:cNvPr id="4" name="Segnaposto piè di pagina 3">
            <a:extLst>
              <a:ext uri="{FF2B5EF4-FFF2-40B4-BE49-F238E27FC236}">
                <a16:creationId xmlns:a16="http://schemas.microsoft.com/office/drawing/2014/main" id="{E181CB68-6E8C-FFDF-4001-81C91E3BB9CE}"/>
              </a:ext>
            </a:extLst>
          </p:cNvPr>
          <p:cNvSpPr>
            <a:spLocks noGrp="1"/>
          </p:cNvSpPr>
          <p:nvPr>
            <p:ph type="ftr" sz="quarter" idx="11"/>
          </p:nvPr>
        </p:nvSpPr>
        <p:spPr>
          <a:xfrm>
            <a:off x="677333" y="6041362"/>
            <a:ext cx="8596667" cy="365125"/>
          </a:xfrm>
        </p:spPr>
        <p:txBody>
          <a:bodyPr/>
          <a:lstStyle/>
          <a:p>
            <a:r>
              <a:rPr lang="it-IT"/>
              <a:t>L.R. 21/2023 AVVISO PER IL SOSTEGNO A PROGETTI DI PROMOZIONE CULTURALE DI RILEVANZA REGIONALE O SOVRALOCALE – ANNO 2026</a:t>
            </a:r>
            <a:endParaRPr lang="en-US"/>
          </a:p>
        </p:txBody>
      </p:sp>
    </p:spTree>
    <p:extLst>
      <p:ext uri="{BB962C8B-B14F-4D97-AF65-F5344CB8AC3E}">
        <p14:creationId xmlns:p14="http://schemas.microsoft.com/office/powerpoint/2010/main" val="19251225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lemento grafico 2" descr="Informazioni con riempimento a tinta unita">
            <a:extLst>
              <a:ext uri="{FF2B5EF4-FFF2-40B4-BE49-F238E27FC236}">
                <a16:creationId xmlns:a16="http://schemas.microsoft.com/office/drawing/2014/main" id="{0EC50FC8-0986-46B9-84FC-7DC5B5E345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60655" y="1403615"/>
            <a:ext cx="978408" cy="983287"/>
          </a:xfrm>
          <a:prstGeom prst="rect">
            <a:avLst/>
          </a:prstGeom>
        </p:spPr>
      </p:pic>
      <p:sp>
        <p:nvSpPr>
          <p:cNvPr id="6" name="CasellaDiTesto 5">
            <a:extLst>
              <a:ext uri="{FF2B5EF4-FFF2-40B4-BE49-F238E27FC236}">
                <a16:creationId xmlns:a16="http://schemas.microsoft.com/office/drawing/2014/main" id="{DC37F1F6-06C8-46B9-A325-35F4FEFFDCC1}"/>
              </a:ext>
            </a:extLst>
          </p:cNvPr>
          <p:cNvSpPr txBox="1"/>
          <p:nvPr/>
        </p:nvSpPr>
        <p:spPr>
          <a:xfrm>
            <a:off x="2459030" y="588948"/>
            <a:ext cx="7273939" cy="6093976"/>
          </a:xfrm>
          <a:prstGeom prst="rect">
            <a:avLst/>
          </a:prstGeom>
          <a:noFill/>
        </p:spPr>
        <p:txBody>
          <a:bodyPr wrap="square" lIns="91440" tIns="45720" rIns="91440" bIns="45720" anchor="t">
            <a:spAutoFit/>
          </a:bodyPr>
          <a:lstStyle/>
          <a:p>
            <a:pPr marL="0" indent="0" fontAlgn="base">
              <a:buNone/>
            </a:pPr>
            <a:r>
              <a:rPr lang="it-IT">
                <a:latin typeface="Calibri"/>
                <a:ea typeface="Calibri"/>
                <a:cs typeface="Calibri"/>
              </a:rPr>
              <a:t>Per info sul bando è sempre preferibile inviare mail a: </a:t>
            </a:r>
          </a:p>
          <a:p>
            <a:pPr marL="0" indent="0" algn="ctr" fontAlgn="base">
              <a:buNone/>
            </a:pPr>
            <a:r>
              <a:rPr lang="it-IT" b="1" u="sng">
                <a:latin typeface="Calibri"/>
                <a:ea typeface="Calibri"/>
                <a:cs typeface="Calibri"/>
                <a:hlinkClick r:id="rId4">
                  <a:extLst>
                    <a:ext uri="{A12FA001-AC4F-418D-AE19-62706E023703}">
                      <ahyp:hlinkClr xmlns:ahyp="http://schemas.microsoft.com/office/drawing/2018/hyperlinkcolor" val="tx"/>
                    </a:ext>
                  </a:extLst>
                </a:hlinkClick>
              </a:rPr>
              <a:t>promocultura</a:t>
            </a:r>
            <a:r>
              <a:rPr lang="it-IT" b="1" i="0" u="sng" strike="noStrike">
                <a:effectLst/>
                <a:latin typeface="Calibri"/>
                <a:ea typeface="Calibri"/>
                <a:cs typeface="Calibri"/>
                <a:hlinkClick r:id="rId4">
                  <a:extLst>
                    <a:ext uri="{A12FA001-AC4F-418D-AE19-62706E023703}">
                      <ahyp:hlinkClr xmlns:ahyp="http://schemas.microsoft.com/office/drawing/2018/hyperlinkcolor" val="tx"/>
                    </a:ext>
                  </a:extLst>
                </a:hlinkClick>
              </a:rPr>
              <a:t>@regione.emilia-romagna.it</a:t>
            </a:r>
            <a:endParaRPr lang="it-IT" b="1" i="0" u="sng" strike="noStrike">
              <a:effectLst/>
              <a:latin typeface="Calibri"/>
              <a:ea typeface="Calibri"/>
              <a:cs typeface="Calibri"/>
            </a:endParaRPr>
          </a:p>
          <a:p>
            <a:pPr marL="0" indent="0" fontAlgn="base">
              <a:buNone/>
            </a:pPr>
            <a:r>
              <a:rPr lang="it-IT">
                <a:latin typeface="Calibri"/>
                <a:ea typeface="Calibri"/>
                <a:cs typeface="Calibri"/>
              </a:rPr>
              <a:t>Oppure chiamare i seguenti numeri</a:t>
            </a:r>
          </a:p>
          <a:p>
            <a:pPr lvl="4" fontAlgn="base"/>
            <a:endParaRPr lang="it-IT" sz="1000">
              <a:solidFill>
                <a:schemeClr val="accent1"/>
              </a:solidFill>
              <a:latin typeface="Calibri"/>
              <a:ea typeface="Calibri"/>
              <a:cs typeface="Calibri"/>
            </a:endParaRPr>
          </a:p>
          <a:p>
            <a:pPr marL="2114550" lvl="4" indent="-285750">
              <a:buClr>
                <a:schemeClr val="accent1">
                  <a:lumMod val="20000"/>
                  <a:lumOff val="80000"/>
                </a:schemeClr>
              </a:buClr>
              <a:buFont typeface="Wingdings" panose="05000000000000000000" pitchFamily="2" charset="2"/>
              <a:buChar char="ü"/>
            </a:pPr>
            <a:r>
              <a:rPr lang="it-IT">
                <a:solidFill>
                  <a:schemeClr val="accent1"/>
                </a:solidFill>
                <a:latin typeface="Calibri"/>
                <a:ea typeface="Calibri"/>
                <a:cs typeface="Calibri"/>
              </a:rPr>
              <a:t>	Fabio Matteuzzi	         051 5278507</a:t>
            </a:r>
          </a:p>
          <a:p>
            <a:pPr marL="2114550" lvl="4" indent="-285750">
              <a:buClr>
                <a:schemeClr val="accent1">
                  <a:lumMod val="20000"/>
                  <a:lumOff val="80000"/>
                </a:schemeClr>
              </a:buClr>
              <a:buFont typeface="Wingdings" panose="05000000000000000000" pitchFamily="2" charset="2"/>
              <a:buChar char="ü"/>
            </a:pPr>
            <a:r>
              <a:rPr lang="it-IT">
                <a:solidFill>
                  <a:schemeClr val="accent1"/>
                </a:solidFill>
                <a:latin typeface="Calibri"/>
                <a:ea typeface="Calibri"/>
                <a:cs typeface="Calibri"/>
              </a:rPr>
              <a:t>	Maria Grazia Casadei       0543 454682 </a:t>
            </a:r>
          </a:p>
          <a:p>
            <a:pPr marL="2114550" lvl="4" indent="-285750">
              <a:buClr>
                <a:schemeClr val="accent1">
                  <a:lumMod val="20000"/>
                  <a:lumOff val="80000"/>
                </a:schemeClr>
              </a:buClr>
              <a:buFont typeface="Wingdings" panose="05000000000000000000" pitchFamily="2" charset="2"/>
              <a:buChar char="ü"/>
            </a:pPr>
            <a:r>
              <a:rPr lang="it-IT">
                <a:solidFill>
                  <a:schemeClr val="accent1"/>
                </a:solidFill>
                <a:latin typeface="Calibri"/>
                <a:ea typeface="Calibri"/>
                <a:cs typeface="Calibri"/>
              </a:rPr>
              <a:t>	Antonella Antinori	         051 5278526</a:t>
            </a:r>
          </a:p>
          <a:p>
            <a:pPr marL="2114550" lvl="4" indent="-285750">
              <a:buClr>
                <a:schemeClr val="accent1">
                  <a:lumMod val="20000"/>
                  <a:lumOff val="80000"/>
                </a:schemeClr>
              </a:buClr>
              <a:buFont typeface="Wingdings" panose="05000000000000000000" pitchFamily="2" charset="2"/>
              <a:buChar char="ü"/>
            </a:pPr>
            <a:r>
              <a:rPr lang="it-IT">
                <a:solidFill>
                  <a:schemeClr val="accent1"/>
                </a:solidFill>
                <a:latin typeface="Calibri"/>
                <a:ea typeface="Calibri"/>
                <a:cs typeface="Calibri"/>
              </a:rPr>
              <a:t>	Annalisa Pontieri	         051 5274038</a:t>
            </a:r>
          </a:p>
          <a:p>
            <a:pPr marL="2114550" lvl="4" indent="-285750">
              <a:buClr>
                <a:schemeClr val="accent1">
                  <a:lumMod val="20000"/>
                  <a:lumOff val="80000"/>
                </a:schemeClr>
              </a:buClr>
              <a:buFont typeface="Wingdings" panose="05000000000000000000" pitchFamily="2" charset="2"/>
              <a:buChar char="ü"/>
            </a:pPr>
            <a:endParaRPr lang="it-IT" sz="1000">
              <a:solidFill>
                <a:schemeClr val="accent1"/>
              </a:solidFill>
              <a:latin typeface="Calibri"/>
              <a:ea typeface="Calibri"/>
              <a:cs typeface="Calibri"/>
            </a:endParaRPr>
          </a:p>
          <a:p>
            <a:pPr>
              <a:buClr>
                <a:srgbClr val="FFC000"/>
              </a:buClr>
            </a:pPr>
            <a:r>
              <a:rPr lang="it-IT">
                <a:latin typeface="Calibri"/>
                <a:ea typeface="Calibri"/>
                <a:cs typeface="Calibri"/>
              </a:rPr>
              <a:t>Per info su funzionalità </a:t>
            </a:r>
            <a:r>
              <a:rPr lang="it-IT" err="1">
                <a:latin typeface="Calibri"/>
                <a:ea typeface="Calibri"/>
                <a:cs typeface="Calibri"/>
              </a:rPr>
              <a:t>Sib@c</a:t>
            </a:r>
            <a:r>
              <a:rPr lang="it-IT">
                <a:latin typeface="Calibri"/>
                <a:ea typeface="Calibri"/>
                <a:cs typeface="Calibri"/>
              </a:rPr>
              <a:t> inviare mail a:</a:t>
            </a:r>
          </a:p>
          <a:p>
            <a:pPr>
              <a:buClr>
                <a:srgbClr val="FFC000"/>
              </a:buClr>
            </a:pPr>
            <a:r>
              <a:rPr lang="it-IT">
                <a:solidFill>
                  <a:schemeClr val="accent1"/>
                </a:solidFill>
                <a:latin typeface="Calibri"/>
                <a:ea typeface="Calibri"/>
                <a:cs typeface="Calibri"/>
              </a:rPr>
              <a:t>      </a:t>
            </a:r>
            <a:r>
              <a:rPr lang="it-IT" b="1" u="sng">
                <a:solidFill>
                  <a:schemeClr val="accent1"/>
                </a:solidFill>
                <a:latin typeface="Corbel"/>
                <a:cs typeface="Calibri"/>
              </a:rPr>
              <a:t>INFO</a:t>
            </a:r>
            <a:r>
              <a:rPr lang="it-IT" sz="1800" b="1" i="0" u="sng" strike="noStrike">
                <a:solidFill>
                  <a:schemeClr val="accent1"/>
                </a:solidFill>
                <a:latin typeface="Corbel"/>
                <a:cs typeface="Calibri"/>
              </a:rPr>
              <a:t>SIBAC@regione.emilia-romagna.it</a:t>
            </a:r>
          </a:p>
          <a:p>
            <a:pPr>
              <a:buClr>
                <a:srgbClr val="FFC000"/>
              </a:buClr>
            </a:pPr>
            <a:endParaRPr lang="it-IT" sz="1800">
              <a:solidFill>
                <a:schemeClr val="accent1"/>
              </a:solidFill>
              <a:latin typeface="Calibri" panose="020F0502020204030204" pitchFamily="34" charset="0"/>
              <a:cs typeface="Calibri" panose="020F0502020204030204" pitchFamily="34" charset="0"/>
            </a:endParaRPr>
          </a:p>
          <a:p>
            <a:r>
              <a:rPr lang="it-IT"/>
              <a:t>Comunicazione: </a:t>
            </a:r>
          </a:p>
          <a:p>
            <a:r>
              <a:rPr lang="it-IT"/>
              <a:t>Responsabile </a:t>
            </a:r>
            <a:r>
              <a:rPr lang="it-IT" err="1"/>
              <a:t>EmiliaRomagnaCultura</a:t>
            </a:r>
            <a:r>
              <a:rPr lang="it-IT"/>
              <a:t>: </a:t>
            </a:r>
          </a:p>
          <a:p>
            <a:r>
              <a:rPr lang="it-IT">
                <a:solidFill>
                  <a:schemeClr val="accent1"/>
                </a:solidFill>
              </a:rPr>
              <a:t>Piera Raimondi    </a:t>
            </a:r>
            <a:r>
              <a:rPr lang="it-IT" u="sng">
                <a:solidFill>
                  <a:schemeClr val="accent1"/>
                </a:solidFill>
                <a:hlinkClick r:id="rId5">
                  <a:extLst>
                    <a:ext uri="{A12FA001-AC4F-418D-AE19-62706E023703}">
                      <ahyp:hlinkClr xmlns:ahyp="http://schemas.microsoft.com/office/drawing/2018/hyperlinkcolor" val="tx"/>
                    </a:ext>
                  </a:extLst>
                </a:hlinkClick>
              </a:rPr>
              <a:t>piera.raimondi@regione.emilia-romagna.it</a:t>
            </a:r>
            <a:endParaRPr lang="it-IT">
              <a:solidFill>
                <a:schemeClr val="accent1"/>
              </a:solidFill>
            </a:endParaRPr>
          </a:p>
          <a:p>
            <a:endParaRPr lang="it-IT">
              <a:solidFill>
                <a:schemeClr val="accent1"/>
              </a:solidFill>
            </a:endParaRPr>
          </a:p>
          <a:p>
            <a:pPr>
              <a:buClr>
                <a:srgbClr val="FFC000"/>
              </a:buClr>
            </a:pPr>
            <a:endParaRPr lang="it-IT" sz="1000">
              <a:latin typeface="Calibri"/>
              <a:ea typeface="Calibri"/>
              <a:cs typeface="Calibri"/>
            </a:endParaRPr>
          </a:p>
          <a:p>
            <a:pPr>
              <a:buClr>
                <a:srgbClr val="FFC000"/>
              </a:buClr>
            </a:pPr>
            <a:r>
              <a:rPr lang="it-IT">
                <a:latin typeface="Calibri"/>
                <a:ea typeface="Calibri"/>
                <a:cs typeface="Calibri"/>
              </a:rPr>
              <a:t>Consigliamo di verificare regolarmente aggiornamenti e la documentazione utile pubblicata nella pagina dell’Avviso 2026 al seguente link </a:t>
            </a:r>
            <a:r>
              <a:rPr lang="it-IT">
                <a:ea typeface="+mn-lt"/>
                <a:cs typeface="+mn-lt"/>
                <a:hlinkClick r:id="rId6"/>
              </a:rPr>
              <a:t>https://promozioneculturale.emiliaromagnacultura.it/bando/l-r-21-2023-avviso-attivita-promozione-culturale-progetti-rilevanza-regionale-sovralocale-anno-2026/</a:t>
            </a:r>
            <a:r>
              <a:rPr lang="it-IT">
                <a:ea typeface="+mn-lt"/>
                <a:cs typeface="+mn-lt"/>
              </a:rPr>
              <a:t> </a:t>
            </a:r>
            <a:endParaRPr lang="it-IT">
              <a:latin typeface="Calibri"/>
              <a:ea typeface="Calibri"/>
              <a:cs typeface="Calibri"/>
            </a:endParaRPr>
          </a:p>
          <a:p>
            <a:pPr lvl="2" algn="r" fontAlgn="base">
              <a:buClr>
                <a:srgbClr val="FFC000"/>
              </a:buClr>
            </a:pPr>
            <a:r>
              <a:rPr lang="it-IT">
                <a:latin typeface="Calibri"/>
                <a:ea typeface="Calibri"/>
                <a:cs typeface="Calibri"/>
              </a:rPr>
              <a:t>	</a:t>
            </a:r>
          </a:p>
        </p:txBody>
      </p:sp>
      <p:sp>
        <p:nvSpPr>
          <p:cNvPr id="7" name="Segnaposto contenuto 5">
            <a:extLst>
              <a:ext uri="{FF2B5EF4-FFF2-40B4-BE49-F238E27FC236}">
                <a16:creationId xmlns:a16="http://schemas.microsoft.com/office/drawing/2014/main" id="{9508AF52-78AA-49E6-910E-D73F2E0BA2CB}"/>
              </a:ext>
            </a:extLst>
          </p:cNvPr>
          <p:cNvSpPr txBox="1">
            <a:spLocks/>
          </p:cNvSpPr>
          <p:nvPr/>
        </p:nvSpPr>
        <p:spPr>
          <a:xfrm>
            <a:off x="0" y="6301778"/>
            <a:ext cx="11845255" cy="556222"/>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lnSpc>
                <a:spcPct val="100000"/>
              </a:lnSpc>
              <a:buNone/>
            </a:pPr>
            <a:r>
              <a:rPr lang="it-IT" sz="1200">
                <a:solidFill>
                  <a:schemeClr val="accent1">
                    <a:lumMod val="50000"/>
                  </a:schemeClr>
                </a:solidFill>
                <a:latin typeface="Calibri" panose="020F0502020204030204" pitchFamily="34" charset="0"/>
                <a:ea typeface="+mj-ea"/>
                <a:cs typeface="Calibri" panose="020F0502020204030204" pitchFamily="34" charset="0"/>
              </a:rPr>
              <a:t>		</a:t>
            </a:r>
          </a:p>
        </p:txBody>
      </p:sp>
      <p:sp>
        <p:nvSpPr>
          <p:cNvPr id="2" name="Segnaposto piè di pagina 1">
            <a:extLst>
              <a:ext uri="{FF2B5EF4-FFF2-40B4-BE49-F238E27FC236}">
                <a16:creationId xmlns:a16="http://schemas.microsoft.com/office/drawing/2014/main" id="{AA0A0A68-CB65-BEF6-F3C1-7AFC4C7EC305}"/>
              </a:ext>
            </a:extLst>
          </p:cNvPr>
          <p:cNvSpPr>
            <a:spLocks noGrp="1"/>
          </p:cNvSpPr>
          <p:nvPr>
            <p:ph type="ftr" sz="quarter" idx="11"/>
          </p:nvPr>
        </p:nvSpPr>
        <p:spPr>
          <a:xfrm>
            <a:off x="676800" y="6040800"/>
            <a:ext cx="8720163" cy="365125"/>
          </a:xfrm>
        </p:spPr>
        <p:txBody>
          <a:bodyPr/>
          <a:lstStyle/>
          <a:p>
            <a:r>
              <a:rPr lang="it-IT"/>
              <a:t>L.R. 21/2023 AVVISO PER IL SOSTEGNO A PROGETTI DI PROMOZIONE CULTURALE DI RILEVANZA REGIONALE O SOVRALOCALE – ANNO 2026</a:t>
            </a:r>
            <a:endParaRPr lang="en-US"/>
          </a:p>
        </p:txBody>
      </p:sp>
      <p:sp>
        <p:nvSpPr>
          <p:cNvPr id="4" name="Freccia a destra 3">
            <a:extLst>
              <a:ext uri="{FF2B5EF4-FFF2-40B4-BE49-F238E27FC236}">
                <a16:creationId xmlns:a16="http://schemas.microsoft.com/office/drawing/2014/main" id="{9B017BC7-05A8-7BF6-6FFA-3B8EC50F5CB4}"/>
              </a:ext>
            </a:extLst>
          </p:cNvPr>
          <p:cNvSpPr/>
          <p:nvPr/>
        </p:nvSpPr>
        <p:spPr>
          <a:xfrm>
            <a:off x="1360655" y="4821671"/>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006264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BE2A3-FD3E-5F58-D040-B9625F1582C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ACCD0F0-6DC8-5BE9-6F62-77F664E0594A}"/>
              </a:ext>
            </a:extLst>
          </p:cNvPr>
          <p:cNvSpPr>
            <a:spLocks noGrp="1"/>
          </p:cNvSpPr>
          <p:nvPr>
            <p:ph type="title"/>
          </p:nvPr>
        </p:nvSpPr>
        <p:spPr>
          <a:xfrm>
            <a:off x="677335" y="816638"/>
            <a:ext cx="2896375" cy="5224724"/>
          </a:xfrm>
        </p:spPr>
        <p:txBody>
          <a:bodyPr anchor="ctr">
            <a:normAutofit/>
          </a:bodyPr>
          <a:lstStyle/>
          <a:p>
            <a:r>
              <a:rPr lang="it-IT"/>
              <a:t>Soggetti che possono presentare domanda</a:t>
            </a:r>
            <a:endParaRPr lang="it-IT" b="1">
              <a:latin typeface="Montserrat Light"/>
            </a:endParaRPr>
          </a:p>
        </p:txBody>
      </p:sp>
      <p:sp>
        <p:nvSpPr>
          <p:cNvPr id="50" name="Segnaposto contenuto 2">
            <a:extLst>
              <a:ext uri="{FF2B5EF4-FFF2-40B4-BE49-F238E27FC236}">
                <a16:creationId xmlns:a16="http://schemas.microsoft.com/office/drawing/2014/main" id="{65FA0AF5-9276-11E0-C336-E2BF6DD201EE}"/>
              </a:ext>
            </a:extLst>
          </p:cNvPr>
          <p:cNvSpPr>
            <a:spLocks noGrp="1"/>
          </p:cNvSpPr>
          <p:nvPr>
            <p:ph idx="1"/>
          </p:nvPr>
        </p:nvSpPr>
        <p:spPr>
          <a:xfrm>
            <a:off x="3337560" y="612397"/>
            <a:ext cx="6349646" cy="5428403"/>
          </a:xfrm>
        </p:spPr>
        <p:txBody>
          <a:bodyPr anchor="ctr">
            <a:normAutofit/>
          </a:bodyPr>
          <a:lstStyle/>
          <a:p>
            <a:pPr lvl="0">
              <a:lnSpc>
                <a:spcPct val="90000"/>
              </a:lnSpc>
            </a:pPr>
            <a:r>
              <a:rPr lang="it-IT" sz="1600" b="1" u="sng"/>
              <a:t>Comuni</a:t>
            </a:r>
            <a:r>
              <a:rPr lang="it-IT" sz="1600" b="1"/>
              <a:t> con popolazione inferiore ai 50.000 abitanti</a:t>
            </a:r>
            <a:endParaRPr lang="en-US" sz="1600"/>
          </a:p>
          <a:p>
            <a:pPr lvl="0">
              <a:lnSpc>
                <a:spcPct val="90000"/>
              </a:lnSpc>
            </a:pPr>
            <a:r>
              <a:rPr lang="it-IT" sz="1600" b="1" u="sng"/>
              <a:t>Unioni di Comuni </a:t>
            </a:r>
          </a:p>
          <a:p>
            <a:pPr lvl="0">
              <a:lnSpc>
                <a:spcPct val="90000"/>
              </a:lnSpc>
            </a:pPr>
            <a:r>
              <a:rPr lang="it-IT" sz="1600" b="1" u="sng"/>
              <a:t>Enti del terzo settore</a:t>
            </a:r>
            <a:r>
              <a:rPr lang="it-IT" sz="1600"/>
              <a:t> (associazioni di promozione sociale, organizzazioni di volontariato, altri enti del terzo settore) che svolgano esclusivamente o prevalentemente attività in ambito culturale, con sede legale o operativa sul territorio regionale e </a:t>
            </a:r>
            <a:r>
              <a:rPr lang="it-IT" sz="1600" u="sng"/>
              <a:t>iscritti in una delle seguenti sezioni del Registro Unico Nazionale Terzo Settore (RUNTS)</a:t>
            </a:r>
            <a:r>
              <a:rPr lang="it-IT" sz="1600"/>
              <a:t> alla data di chiusura dell’avviso (5 febbraio 2026)</a:t>
            </a:r>
          </a:p>
          <a:p>
            <a:pPr lvl="1">
              <a:lnSpc>
                <a:spcPct val="90000"/>
              </a:lnSpc>
              <a:buFont typeface="Wingdings" panose="05000000000000000000" pitchFamily="2" charset="2"/>
              <a:buChar char="q"/>
            </a:pPr>
            <a:r>
              <a:rPr lang="it-IT" b="1"/>
              <a:t>Sezione “Associazioni di promozione sociale”</a:t>
            </a:r>
            <a:endParaRPr lang="en-US"/>
          </a:p>
          <a:p>
            <a:pPr lvl="1">
              <a:lnSpc>
                <a:spcPct val="90000"/>
              </a:lnSpc>
              <a:buFont typeface="Wingdings" panose="05000000000000000000" pitchFamily="2" charset="2"/>
              <a:buChar char="q"/>
            </a:pPr>
            <a:r>
              <a:rPr lang="it-IT" b="1"/>
              <a:t>Sezione “Organizzazioni di volontariato”</a:t>
            </a:r>
            <a:endParaRPr lang="en-US"/>
          </a:p>
          <a:p>
            <a:pPr lvl="1">
              <a:lnSpc>
                <a:spcPct val="90000"/>
              </a:lnSpc>
              <a:buFont typeface="Wingdings" panose="05000000000000000000" pitchFamily="2" charset="2"/>
              <a:buChar char="q"/>
            </a:pPr>
            <a:r>
              <a:rPr lang="it-IT" b="1"/>
              <a:t>Sezione “Altri enti del terzo settore”</a:t>
            </a:r>
            <a:endParaRPr lang="en-US"/>
          </a:p>
          <a:p>
            <a:pPr lvl="0">
              <a:lnSpc>
                <a:spcPct val="90000"/>
              </a:lnSpc>
            </a:pPr>
            <a:r>
              <a:rPr lang="it-IT" sz="1600">
                <a:solidFill>
                  <a:schemeClr val="tx1"/>
                </a:solidFill>
              </a:rPr>
              <a:t>Fondazioni o altri Enti senza scopo di lucro sottoposti a direzione e coordinamento o controllo da parte di Comuni con popolazione inferiore ai 50.000 abitanti, con sede legale sul territorio regionale e </a:t>
            </a:r>
            <a:r>
              <a:rPr lang="it-IT" sz="1600" u="sng">
                <a:solidFill>
                  <a:schemeClr val="tx1"/>
                </a:solidFill>
              </a:rPr>
              <a:t>attività </a:t>
            </a:r>
            <a:r>
              <a:rPr lang="it-IT" sz="1600" b="1" u="sng">
                <a:solidFill>
                  <a:schemeClr val="tx1"/>
                </a:solidFill>
              </a:rPr>
              <a:t>ESCLUSIVA o PREVALENTE </a:t>
            </a:r>
            <a:r>
              <a:rPr lang="it-IT" sz="1600" u="sng">
                <a:solidFill>
                  <a:schemeClr val="tx1"/>
                </a:solidFill>
              </a:rPr>
              <a:t>in ambito culturale</a:t>
            </a:r>
          </a:p>
          <a:p>
            <a:pPr marL="0" indent="0">
              <a:lnSpc>
                <a:spcPct val="90000"/>
              </a:lnSpc>
              <a:buNone/>
            </a:pPr>
            <a:r>
              <a:rPr lang="it-IT" sz="1600" b="1">
                <a:solidFill>
                  <a:schemeClr val="tx1"/>
                </a:solidFill>
              </a:rPr>
              <a:t>NB: I soggetti  assegnatari nel 2024 di un contributo triennale sulla LR 21/2023 non possono partecipare a questo Avviso, salvo il caso di decadenza (par 2.3) o di rinuncia</a:t>
            </a:r>
          </a:p>
        </p:txBody>
      </p:sp>
      <p:sp>
        <p:nvSpPr>
          <p:cNvPr id="4" name="Segnaposto piè di pagina 3">
            <a:extLst>
              <a:ext uri="{FF2B5EF4-FFF2-40B4-BE49-F238E27FC236}">
                <a16:creationId xmlns:a16="http://schemas.microsoft.com/office/drawing/2014/main" id="{4B4A2CFC-323D-BB6C-F25C-EDCB89C56E96}"/>
              </a:ext>
            </a:extLst>
          </p:cNvPr>
          <p:cNvSpPr>
            <a:spLocks noGrp="1"/>
          </p:cNvSpPr>
          <p:nvPr>
            <p:ph type="ftr" sz="quarter" idx="11"/>
          </p:nvPr>
        </p:nvSpPr>
        <p:spPr>
          <a:xfrm>
            <a:off x="677334" y="6040800"/>
            <a:ext cx="8466666" cy="262551"/>
          </a:xfrm>
        </p:spPr>
        <p:txBody>
          <a:bodyPr>
            <a:normAutofit/>
          </a:bodyPr>
          <a:lstStyle/>
          <a:p>
            <a:pPr>
              <a:lnSpc>
                <a:spcPct val="90000"/>
              </a:lnSpc>
              <a:spcAft>
                <a:spcPts val="600"/>
              </a:spcAft>
            </a:pPr>
            <a:r>
              <a:rPr lang="it-IT">
                <a:cs typeface="Arial" panose="020B0604020202020204" pitchFamily="34" charset="0"/>
              </a:rPr>
              <a:t>L.R. 21/2023 AVVISO PER IL SOSTEGNO A PROGETTI DI PROMOZIONE CULTURALE DI RILEVANZA REGIONALE O SOVRALOCALE – ANNO 2026</a:t>
            </a:r>
            <a:endParaRPr lang="en-US">
              <a:cs typeface="Arial" panose="020B0604020202020204" pitchFamily="34" charset="0"/>
            </a:endParaRPr>
          </a:p>
        </p:txBody>
      </p:sp>
    </p:spTree>
    <p:extLst>
      <p:ext uri="{BB962C8B-B14F-4D97-AF65-F5344CB8AC3E}">
        <p14:creationId xmlns:p14="http://schemas.microsoft.com/office/powerpoint/2010/main" val="353895398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3F222FA3-FE0C-4EE4-A811-3637989FD129}"/>
              </a:ext>
            </a:extLst>
          </p:cNvPr>
          <p:cNvSpPr txBox="1"/>
          <p:nvPr/>
        </p:nvSpPr>
        <p:spPr>
          <a:xfrm>
            <a:off x="586797" y="2967335"/>
            <a:ext cx="8458121" cy="830997"/>
          </a:xfrm>
          <a:prstGeom prst="rect">
            <a:avLst/>
          </a:prstGeom>
          <a:noFill/>
        </p:spPr>
        <p:txBody>
          <a:bodyPr wrap="square">
            <a:spAutoFit/>
          </a:bodyPr>
          <a:lstStyle/>
          <a:p>
            <a:pPr marL="0" indent="0" algn="ctr" fontAlgn="base">
              <a:buNone/>
            </a:pPr>
            <a:r>
              <a:rPr lang="it-IT" sz="4800" b="1" i="1">
                <a:solidFill>
                  <a:schemeClr val="accent1"/>
                </a:solidFill>
                <a:latin typeface="Calibri" panose="020F0502020204030204" pitchFamily="34" charset="0"/>
                <a:cs typeface="Calibri" panose="020F0502020204030204" pitchFamily="34" charset="0"/>
              </a:rPr>
              <a:t>Grazie per l’attenzione!</a:t>
            </a:r>
            <a:endParaRPr lang="it-IT" sz="4800" i="1">
              <a:solidFill>
                <a:schemeClr val="accent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50059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6525B-8EFC-6C64-2761-799D2B1C2B2A}"/>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17DA568-E0C6-0BCF-6537-6124F38A0402}"/>
              </a:ext>
            </a:extLst>
          </p:cNvPr>
          <p:cNvSpPr>
            <a:spLocks noGrp="1"/>
          </p:cNvSpPr>
          <p:nvPr>
            <p:ph sz="half" idx="1"/>
          </p:nvPr>
        </p:nvSpPr>
        <p:spPr>
          <a:xfrm>
            <a:off x="3070957" y="671118"/>
            <a:ext cx="6526049" cy="5206301"/>
          </a:xfrm>
        </p:spPr>
        <p:txBody>
          <a:bodyPr>
            <a:normAutofit/>
          </a:bodyPr>
          <a:lstStyle/>
          <a:p>
            <a:pPr marL="0" indent="0">
              <a:buNone/>
            </a:pPr>
            <a:r>
              <a:rPr lang="it-IT" sz="1600" b="1" u="sng">
                <a:solidFill>
                  <a:schemeClr val="tx1"/>
                </a:solidFill>
                <a:cs typeface="Calibri"/>
              </a:rPr>
              <a:t>Tipologia di progetti ammissibili</a:t>
            </a:r>
          </a:p>
          <a:p>
            <a:pPr marL="0" indent="0" algn="just">
              <a:buNone/>
            </a:pPr>
            <a:r>
              <a:rPr lang="it-IT" sz="1600">
                <a:solidFill>
                  <a:schemeClr val="tx1"/>
                </a:solidFill>
                <a:effectLst/>
                <a:ea typeface="Calibri" panose="020F0502020204030204" pitchFamily="34" charset="0"/>
                <a:cs typeface="Times New Roman" panose="02020603050405020304" pitchFamily="18" charset="0"/>
              </a:rPr>
              <a:t>Sono ammessi progetti </a:t>
            </a:r>
            <a:r>
              <a:rPr lang="it-IT" sz="1600" b="1" u="sng">
                <a:solidFill>
                  <a:schemeClr val="tx1"/>
                </a:solidFill>
                <a:effectLst/>
                <a:ea typeface="Calibri" panose="020F0502020204030204" pitchFamily="34" charset="0"/>
                <a:cs typeface="Times New Roman" panose="02020603050405020304" pitchFamily="18" charset="0"/>
              </a:rPr>
              <a:t>annuali</a:t>
            </a:r>
            <a:r>
              <a:rPr lang="it-IT" sz="1600">
                <a:solidFill>
                  <a:schemeClr val="tx1"/>
                </a:solidFill>
                <a:effectLst/>
                <a:ea typeface="Calibri" panose="020F0502020204030204" pitchFamily="34" charset="0"/>
                <a:cs typeface="Times New Roman" panose="02020603050405020304" pitchFamily="18" charset="0"/>
              </a:rPr>
              <a:t> che mirano alla promozione della cultura nelle sue molteplici forme ed espressioni; con promozione della cultura si intendono tutti gli eventi, le mostre, i festival, le rassegne, i convegni ed ogni altra iniziativa </a:t>
            </a:r>
            <a:r>
              <a:rPr lang="it-IT" sz="1600" b="1" u="sng">
                <a:solidFill>
                  <a:schemeClr val="tx1"/>
                </a:solidFill>
                <a:effectLst/>
                <a:ea typeface="Calibri" panose="020F0502020204030204" pitchFamily="34" charset="0"/>
                <a:cs typeface="Times New Roman" panose="02020603050405020304" pitchFamily="18" charset="0"/>
              </a:rPr>
              <a:t>aperta alla partecipazione del pubblico</a:t>
            </a:r>
            <a:r>
              <a:rPr lang="it-IT" sz="1600">
                <a:solidFill>
                  <a:schemeClr val="tx1"/>
                </a:solidFill>
                <a:effectLst/>
                <a:ea typeface="Calibri" panose="020F0502020204030204" pitchFamily="34" charset="0"/>
                <a:cs typeface="Times New Roman" panose="02020603050405020304" pitchFamily="18" charset="0"/>
              </a:rPr>
              <a:t>, volti </a:t>
            </a:r>
          </a:p>
          <a:p>
            <a:pPr marL="342900" lvl="0" indent="-342900" algn="just">
              <a:lnSpc>
                <a:spcPct val="115000"/>
              </a:lnSpc>
              <a:spcBef>
                <a:spcPts val="600"/>
              </a:spcBef>
              <a:spcAft>
                <a:spcPts val="600"/>
              </a:spcAft>
              <a:buFont typeface="Wingdings" panose="05000000000000000000" pitchFamily="2" charset="2"/>
              <a:buChar char=""/>
            </a:pPr>
            <a:r>
              <a:rPr lang="it-IT" sz="1600" kern="150">
                <a:solidFill>
                  <a:schemeClr val="tx1"/>
                </a:solidFill>
                <a:effectLst/>
                <a:ea typeface="Andale Sans UI"/>
                <a:cs typeface="Tahoma" panose="020B0604030504040204" pitchFamily="34" charset="0"/>
              </a:rPr>
              <a:t>alla diffusione della cultura negli aspetti di interesse generale, in particolare nelle aree delle letterature, delle arti visive e performative, del cinema e dell’audiovisivo, delle scienze matematiche, fisiche e naturali, delle scienze umane e sociali, del dialogo fra le culture e le religioni </a:t>
            </a:r>
          </a:p>
          <a:p>
            <a:pPr marL="342900" lvl="0" indent="-342900" algn="just">
              <a:lnSpc>
                <a:spcPct val="115000"/>
              </a:lnSpc>
              <a:spcBef>
                <a:spcPts val="600"/>
              </a:spcBef>
              <a:spcAft>
                <a:spcPts val="600"/>
              </a:spcAft>
              <a:buFont typeface="Wingdings" panose="05000000000000000000" pitchFamily="2" charset="2"/>
              <a:buChar char=""/>
            </a:pPr>
            <a:r>
              <a:rPr lang="it-IT" sz="1600" kern="150">
                <a:solidFill>
                  <a:schemeClr val="tx1"/>
                </a:solidFill>
                <a:effectLst/>
                <a:ea typeface="Andale Sans UI"/>
                <a:cs typeface="Tahoma" panose="020B0604030504040204" pitchFamily="34" charset="0"/>
              </a:rPr>
              <a:t>alla conoscenza e alla divulgazione della storia, delle culture, delle identità e delle tradizioni locali e alla formazione del pubblico</a:t>
            </a:r>
          </a:p>
          <a:p>
            <a:pPr marL="342900" lvl="0" indent="-342900" algn="just">
              <a:lnSpc>
                <a:spcPct val="115000"/>
              </a:lnSpc>
              <a:spcBef>
                <a:spcPts val="600"/>
              </a:spcBef>
              <a:spcAft>
                <a:spcPts val="600"/>
              </a:spcAft>
              <a:buFont typeface="Wingdings" panose="05000000000000000000" pitchFamily="2" charset="2"/>
              <a:buChar char=""/>
            </a:pPr>
            <a:r>
              <a:rPr lang="it-IT" sz="1600">
                <a:solidFill>
                  <a:schemeClr val="tx1"/>
                </a:solidFill>
                <a:effectLst/>
                <a:ea typeface="Calibri" panose="020F0502020204030204" pitchFamily="34" charset="0"/>
                <a:cs typeface="Times New Roman" panose="02020603050405020304" pitchFamily="18" charset="0"/>
              </a:rPr>
              <a:t>alla promozione della creatività artistica e letteraria</a:t>
            </a:r>
          </a:p>
        </p:txBody>
      </p:sp>
      <p:sp>
        <p:nvSpPr>
          <p:cNvPr id="2" name="Segnaposto piè di pagina 1">
            <a:extLst>
              <a:ext uri="{FF2B5EF4-FFF2-40B4-BE49-F238E27FC236}">
                <a16:creationId xmlns:a16="http://schemas.microsoft.com/office/drawing/2014/main" id="{C3334EDE-833F-900A-A599-AADDC0799EBD}"/>
              </a:ext>
            </a:extLst>
          </p:cNvPr>
          <p:cNvSpPr>
            <a:spLocks noGrp="1"/>
          </p:cNvSpPr>
          <p:nvPr>
            <p:ph type="ftr" sz="quarter" idx="11"/>
          </p:nvPr>
        </p:nvSpPr>
        <p:spPr>
          <a:xfrm>
            <a:off x="677334" y="6040800"/>
            <a:ext cx="10232092" cy="322558"/>
          </a:xfrm>
        </p:spPr>
        <p:txBody>
          <a:bodyPr/>
          <a:lstStyle/>
          <a:p>
            <a:r>
              <a:rPr lang="it-IT"/>
              <a:t>L.R. 21/2023 AVVISO PER IL SOSTEGNO A PROGETTI DI PROMOZIONE CULTURALE DI RILEVANZA REGIONALE O SOVRALOCALE – ANNO 2026</a:t>
            </a:r>
            <a:endParaRPr lang="en-US"/>
          </a:p>
        </p:txBody>
      </p:sp>
      <p:sp>
        <p:nvSpPr>
          <p:cNvPr id="7" name="Titolo 3">
            <a:extLst>
              <a:ext uri="{FF2B5EF4-FFF2-40B4-BE49-F238E27FC236}">
                <a16:creationId xmlns:a16="http://schemas.microsoft.com/office/drawing/2014/main" id="{BB3B92B0-E749-F30C-8B1F-954955AA8C31}"/>
              </a:ext>
            </a:extLst>
          </p:cNvPr>
          <p:cNvSpPr txBox="1">
            <a:spLocks/>
          </p:cNvSpPr>
          <p:nvPr/>
        </p:nvSpPr>
        <p:spPr>
          <a:xfrm>
            <a:off x="564710" y="671118"/>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it-IT">
                <a:solidFill>
                  <a:schemeClr val="accent1"/>
                </a:solidFill>
              </a:rPr>
              <a:t>Progetti</a:t>
            </a:r>
            <a:r>
              <a:rPr lang="it-IT" b="1">
                <a:solidFill>
                  <a:schemeClr val="accent1"/>
                </a:solidFill>
                <a:latin typeface="Montserrat Light"/>
              </a:rPr>
              <a:t> </a:t>
            </a:r>
            <a:r>
              <a:rPr lang="it-IT">
                <a:solidFill>
                  <a:schemeClr val="accent1"/>
                </a:solidFill>
              </a:rPr>
              <a:t>ammissibili</a:t>
            </a:r>
          </a:p>
        </p:txBody>
      </p:sp>
      <p:sp>
        <p:nvSpPr>
          <p:cNvPr id="6" name="Segnaposto contenuto 5">
            <a:extLst>
              <a:ext uri="{FF2B5EF4-FFF2-40B4-BE49-F238E27FC236}">
                <a16:creationId xmlns:a16="http://schemas.microsoft.com/office/drawing/2014/main" id="{6752F165-31EB-590B-957C-E8A85F732E23}"/>
              </a:ext>
            </a:extLst>
          </p:cNvPr>
          <p:cNvSpPr txBox="1">
            <a:spLocks/>
          </p:cNvSpPr>
          <p:nvPr/>
        </p:nvSpPr>
        <p:spPr>
          <a:xfrm>
            <a:off x="173372" y="6356350"/>
            <a:ext cx="11845255" cy="556222"/>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a:buNone/>
            </a:pPr>
            <a:endParaRPr lang="it-IT" sz="1200">
              <a:solidFill>
                <a:schemeClr val="accent1">
                  <a:lumMod val="50000"/>
                </a:schemeClr>
              </a:solidFill>
              <a:latin typeface="Calibri" panose="020F0502020204030204" pitchFamily="34" charset="0"/>
              <a:ea typeface="+mj-ea"/>
              <a:cs typeface="Calibri" panose="020F0502020204030204" pitchFamily="34" charset="0"/>
            </a:endParaRPr>
          </a:p>
        </p:txBody>
      </p:sp>
    </p:spTree>
    <p:extLst>
      <p:ext uri="{BB962C8B-B14F-4D97-AF65-F5344CB8AC3E}">
        <p14:creationId xmlns:p14="http://schemas.microsoft.com/office/powerpoint/2010/main" val="1536358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D1B74-4593-6FB2-BFFC-E7BE46949E33}"/>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FF099A3-622D-2282-E636-7307C438D2E0}"/>
              </a:ext>
            </a:extLst>
          </p:cNvPr>
          <p:cNvSpPr>
            <a:spLocks noGrp="1"/>
          </p:cNvSpPr>
          <p:nvPr>
            <p:ph sz="half" idx="1"/>
          </p:nvPr>
        </p:nvSpPr>
        <p:spPr>
          <a:xfrm>
            <a:off x="4041648" y="535259"/>
            <a:ext cx="5202936" cy="4868620"/>
          </a:xfrm>
        </p:spPr>
        <p:txBody>
          <a:bodyPr vert="horz" lIns="91440" tIns="45720" rIns="91440" bIns="45720" rtlCol="0" anchor="ctr">
            <a:normAutofit/>
          </a:bodyPr>
          <a:lstStyle/>
          <a:p>
            <a:pPr marL="0" indent="0">
              <a:buNone/>
            </a:pPr>
            <a:r>
              <a:rPr lang="it-IT" noProof="0" dirty="0"/>
              <a:t>Per risultare ammissibili, i progetti presentati devono:</a:t>
            </a:r>
          </a:p>
          <a:p>
            <a:pPr marL="341630" indent="-341630"/>
            <a:r>
              <a:rPr lang="it-IT" dirty="0"/>
              <a:t>a</a:t>
            </a:r>
            <a:r>
              <a:rPr lang="it-IT" noProof="0" dirty="0"/>
              <a:t>vere un costo minimo di 25.000 euro e un costo massimo di 150.000 euro</a:t>
            </a:r>
          </a:p>
          <a:p>
            <a:r>
              <a:rPr lang="it-IT" dirty="0"/>
              <a:t>s</a:t>
            </a:r>
            <a:r>
              <a:rPr lang="it-IT" noProof="0" dirty="0"/>
              <a:t>volgersi sul territorio regionale</a:t>
            </a:r>
          </a:p>
          <a:p>
            <a:r>
              <a:rPr lang="it-IT" noProof="0" dirty="0"/>
              <a:t>essere realizzati tra il 1/1/2026 e il 31/12/2026 </a:t>
            </a:r>
          </a:p>
          <a:p>
            <a:r>
              <a:rPr lang="it-IT" dirty="0"/>
              <a:t>a</a:t>
            </a:r>
            <a:r>
              <a:rPr lang="it-IT" noProof="0" dirty="0"/>
              <a:t>vere </a:t>
            </a:r>
            <a:r>
              <a:rPr lang="it-IT" b="1" noProof="0" dirty="0"/>
              <a:t>rilevanza regionale o sovralocale</a:t>
            </a:r>
          </a:p>
          <a:p>
            <a:pPr marL="0" indent="0">
              <a:buNone/>
            </a:pPr>
            <a:endParaRPr lang="it-IT" b="1" u="sng" dirty="0">
              <a:highlight>
                <a:srgbClr val="FFFF00"/>
              </a:highlight>
            </a:endParaRPr>
          </a:p>
          <a:p>
            <a:pPr marL="0" indent="0">
              <a:buNone/>
            </a:pPr>
            <a:r>
              <a:rPr lang="it-IT" b="1" u="sng" dirty="0"/>
              <a:t>NON DEVONO </a:t>
            </a:r>
            <a:r>
              <a:rPr lang="it-IT" b="1" u="sng" noProof="0" dirty="0"/>
              <a:t>BENEFICIARE DI ALTRI CONTRIBUTI REGIONALI (A PENA DI REVOCA)</a:t>
            </a:r>
          </a:p>
          <a:p>
            <a:pPr marL="0" indent="0">
              <a:buNone/>
            </a:pPr>
            <a:endParaRPr lang="it-IT" noProof="0" dirty="0"/>
          </a:p>
        </p:txBody>
      </p:sp>
      <p:sp>
        <p:nvSpPr>
          <p:cNvPr id="2" name="Segnaposto piè di pagina 1">
            <a:extLst>
              <a:ext uri="{FF2B5EF4-FFF2-40B4-BE49-F238E27FC236}">
                <a16:creationId xmlns:a16="http://schemas.microsoft.com/office/drawing/2014/main" id="{FD435475-AA9E-0B43-19B7-FAED40CFB0D7}"/>
              </a:ext>
            </a:extLst>
          </p:cNvPr>
          <p:cNvSpPr>
            <a:spLocks noGrp="1"/>
          </p:cNvSpPr>
          <p:nvPr>
            <p:ph type="ftr" sz="quarter" idx="11"/>
          </p:nvPr>
        </p:nvSpPr>
        <p:spPr>
          <a:xfrm>
            <a:off x="677333" y="6041362"/>
            <a:ext cx="7316875" cy="365125"/>
          </a:xfrm>
        </p:spPr>
        <p:txBody>
          <a:bodyPr vert="horz" lIns="91440" tIns="45720" rIns="91440" bIns="45720" rtlCol="0" anchor="ctr">
            <a:normAutofit/>
          </a:bodyPr>
          <a:lstStyle/>
          <a:p>
            <a:pPr>
              <a:lnSpc>
                <a:spcPct val="90000"/>
              </a:lnSpc>
              <a:spcAft>
                <a:spcPts val="600"/>
              </a:spcAft>
            </a:pPr>
            <a:r>
              <a:rPr lang="en-US" kern="1200">
                <a:solidFill>
                  <a:schemeClr val="tx1">
                    <a:tint val="75000"/>
                  </a:schemeClr>
                </a:solidFill>
                <a:latin typeface="+mn-lt"/>
                <a:ea typeface="+mn-ea"/>
                <a:cs typeface="+mn-cs"/>
              </a:rPr>
              <a:t>L.R. 21/2023 AVVISO PER IL SOSTEGNO A PROGETTI DI PROMOZIONE CULTURALE DI RILEVANZA REGIONALE O SOVRALOCALE – ANNO 2026</a:t>
            </a:r>
          </a:p>
        </p:txBody>
      </p:sp>
      <p:sp>
        <p:nvSpPr>
          <p:cNvPr id="7" name="Titolo 3">
            <a:extLst>
              <a:ext uri="{FF2B5EF4-FFF2-40B4-BE49-F238E27FC236}">
                <a16:creationId xmlns:a16="http://schemas.microsoft.com/office/drawing/2014/main" id="{A37C32CC-5618-E386-001A-134BD8004FF1}"/>
              </a:ext>
            </a:extLst>
          </p:cNvPr>
          <p:cNvSpPr txBox="1">
            <a:spLocks/>
          </p:cNvSpPr>
          <p:nvPr/>
        </p:nvSpPr>
        <p:spPr>
          <a:xfrm>
            <a:off x="1040860" y="816638"/>
            <a:ext cx="2969966" cy="52247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defTabSz="457200">
              <a:spcAft>
                <a:spcPts val="600"/>
              </a:spcAft>
            </a:pPr>
            <a:r>
              <a:rPr lang="it-IT" noProof="0">
                <a:solidFill>
                  <a:schemeClr val="accent1"/>
                </a:solidFill>
              </a:rPr>
              <a:t>Ulteriori requisiti di ammissibilità dei progetti</a:t>
            </a:r>
          </a:p>
        </p:txBody>
      </p:sp>
      <p:sp>
        <p:nvSpPr>
          <p:cNvPr id="6" name="Segnaposto contenuto 5">
            <a:extLst>
              <a:ext uri="{FF2B5EF4-FFF2-40B4-BE49-F238E27FC236}">
                <a16:creationId xmlns:a16="http://schemas.microsoft.com/office/drawing/2014/main" id="{43F6A5C6-D311-0FE0-A3C2-534B32F7D418}"/>
              </a:ext>
            </a:extLst>
          </p:cNvPr>
          <p:cNvSpPr txBox="1">
            <a:spLocks/>
          </p:cNvSpPr>
          <p:nvPr/>
        </p:nvSpPr>
        <p:spPr>
          <a:xfrm>
            <a:off x="173372" y="6356350"/>
            <a:ext cx="11845255" cy="556222"/>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a:buNone/>
            </a:pPr>
            <a:endParaRPr lang="en-US" sz="1200">
              <a:solidFill>
                <a:schemeClr val="accent1">
                  <a:lumMod val="50000"/>
                </a:schemeClr>
              </a:solidFill>
              <a:latin typeface="Calibri"/>
              <a:ea typeface="+mj-ea"/>
              <a:cs typeface="Calibri"/>
            </a:endParaRPr>
          </a:p>
          <a:p>
            <a:pPr marL="0" indent="0">
              <a:lnSpc>
                <a:spcPct val="100000"/>
              </a:lnSpc>
              <a:buNone/>
            </a:pPr>
            <a:endParaRPr lang="it-IT" sz="1200">
              <a:solidFill>
                <a:schemeClr val="accent1">
                  <a:lumMod val="50000"/>
                </a:schemeClr>
              </a:solidFill>
              <a:latin typeface="Calibri" panose="020F0502020204030204" pitchFamily="34" charset="0"/>
              <a:ea typeface="+mj-ea"/>
              <a:cs typeface="Calibri" panose="020F0502020204030204" pitchFamily="34" charset="0"/>
            </a:endParaRPr>
          </a:p>
        </p:txBody>
      </p:sp>
    </p:spTree>
    <p:extLst>
      <p:ext uri="{BB962C8B-B14F-4D97-AF65-F5344CB8AC3E}">
        <p14:creationId xmlns:p14="http://schemas.microsoft.com/office/powerpoint/2010/main" val="2942491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2D08F-F255-47C1-FA60-82F879F754BA}"/>
            </a:ext>
          </a:extLst>
        </p:cNvPr>
        <p:cNvGrpSpPr/>
        <p:nvPr/>
      </p:nvGrpSpPr>
      <p:grpSpPr>
        <a:xfrm>
          <a:off x="0" y="0"/>
          <a:ext cx="0" cy="0"/>
          <a:chOff x="0" y="0"/>
          <a:chExt cx="0" cy="0"/>
        </a:xfrm>
      </p:grpSpPr>
      <p:sp>
        <p:nvSpPr>
          <p:cNvPr id="7" name="Titolo 3">
            <a:extLst>
              <a:ext uri="{FF2B5EF4-FFF2-40B4-BE49-F238E27FC236}">
                <a16:creationId xmlns:a16="http://schemas.microsoft.com/office/drawing/2014/main" id="{3F7A9857-55A5-6B19-2965-C4E338FDF714}"/>
              </a:ext>
            </a:extLst>
          </p:cNvPr>
          <p:cNvSpPr txBox="1">
            <a:spLocks/>
          </p:cNvSpPr>
          <p:nvPr/>
        </p:nvSpPr>
        <p:spPr>
          <a:xfrm>
            <a:off x="1333502" y="906106"/>
            <a:ext cx="5839085" cy="556222"/>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defTabSz="457200">
              <a:spcAft>
                <a:spcPts val="600"/>
              </a:spcAft>
            </a:pPr>
            <a:r>
              <a:rPr lang="it-IT" sz="3200" noProof="0">
                <a:solidFill>
                  <a:schemeClr val="accent1"/>
                </a:solidFill>
              </a:rPr>
              <a:t>Progetti non ammissibili</a:t>
            </a:r>
          </a:p>
        </p:txBody>
      </p:sp>
      <p:sp>
        <p:nvSpPr>
          <p:cNvPr id="3" name="Segnaposto contenuto 2">
            <a:extLst>
              <a:ext uri="{FF2B5EF4-FFF2-40B4-BE49-F238E27FC236}">
                <a16:creationId xmlns:a16="http://schemas.microsoft.com/office/drawing/2014/main" id="{519DD29B-B730-0B26-902C-074EC72889B4}"/>
              </a:ext>
            </a:extLst>
          </p:cNvPr>
          <p:cNvSpPr>
            <a:spLocks noGrp="1"/>
          </p:cNvSpPr>
          <p:nvPr>
            <p:ph sz="half" idx="1"/>
          </p:nvPr>
        </p:nvSpPr>
        <p:spPr>
          <a:xfrm>
            <a:off x="1333502" y="1517085"/>
            <a:ext cx="8246726" cy="3744272"/>
          </a:xfrm>
        </p:spPr>
        <p:txBody>
          <a:bodyPr vert="horz" lIns="91440" tIns="45720" rIns="91440" bIns="45720" rtlCol="0">
            <a:normAutofit/>
          </a:bodyPr>
          <a:lstStyle/>
          <a:p>
            <a:pPr marL="0" lvl="0" indent="0" algn="just">
              <a:buNone/>
            </a:pPr>
            <a:r>
              <a:rPr lang="en-US">
                <a:effectLst/>
              </a:rPr>
              <a:t>«</a:t>
            </a:r>
            <a:r>
              <a:rPr lang="it-IT" b="1" i="1">
                <a:effectLst/>
              </a:rPr>
              <a:t>Non sono invece ammissibili </a:t>
            </a:r>
            <a:r>
              <a:rPr lang="it-IT" i="1">
                <a:effectLst/>
              </a:rPr>
              <a:t>progetti nei quali le manifestazioni artistiche e culturali rappresentino solamente un elemento aggiuntivo all’evento principale, ovvero qualora gli aspetti culturali siano meri strumenti per perseguire obiettivi ulteriori ed estranei all’ambito della promozione culturale, quali la promozione di comportamenti o di stili di vita tesi a favorire, ad esempio, la tutela del benessere psicofisico, la promozione di eventi sportivi, manifestazioni destinate alla promozione di prodotti agroalimentari o settori della produzione artigianale o industriale, nonché </a:t>
            </a:r>
            <a:r>
              <a:rPr lang="it-IT" b="1" i="1">
                <a:effectLst/>
              </a:rPr>
              <a:t>manifestazioni mirate prevalentemente all’intrattenimento e/o all’attrazione turistica, quali, a titolo di esempio, le sagre</a:t>
            </a:r>
            <a:r>
              <a:rPr lang="en-US" i="1">
                <a:effectLst/>
              </a:rPr>
              <a:t>.</a:t>
            </a:r>
            <a:r>
              <a:rPr lang="en-US">
                <a:effectLst/>
              </a:rPr>
              <a:t>»</a:t>
            </a:r>
            <a:endParaRPr lang="en-US"/>
          </a:p>
        </p:txBody>
      </p:sp>
      <p:sp>
        <p:nvSpPr>
          <p:cNvPr id="2" name="Segnaposto piè di pagina 1">
            <a:extLst>
              <a:ext uri="{FF2B5EF4-FFF2-40B4-BE49-F238E27FC236}">
                <a16:creationId xmlns:a16="http://schemas.microsoft.com/office/drawing/2014/main" id="{2C953FFA-0D75-7490-BA7D-FA7C27CB3E08}"/>
              </a:ext>
            </a:extLst>
          </p:cNvPr>
          <p:cNvSpPr>
            <a:spLocks noGrp="1"/>
          </p:cNvSpPr>
          <p:nvPr>
            <p:ph type="ftr" sz="quarter" idx="11"/>
          </p:nvPr>
        </p:nvSpPr>
        <p:spPr>
          <a:xfrm>
            <a:off x="676800" y="6040800"/>
            <a:ext cx="7271807" cy="365125"/>
          </a:xfrm>
        </p:spPr>
        <p:txBody>
          <a:bodyPr vert="horz" lIns="91440" tIns="45720" rIns="91440" bIns="45720" rtlCol="0" anchor="ctr">
            <a:normAutofit/>
          </a:bodyPr>
          <a:lstStyle/>
          <a:p>
            <a:pPr>
              <a:lnSpc>
                <a:spcPct val="90000"/>
              </a:lnSpc>
              <a:spcAft>
                <a:spcPts val="600"/>
              </a:spcAft>
            </a:pPr>
            <a:r>
              <a:rPr lang="en-US" kern="1200">
                <a:solidFill>
                  <a:schemeClr val="tx1">
                    <a:tint val="75000"/>
                  </a:schemeClr>
                </a:solidFill>
                <a:latin typeface="+mn-lt"/>
                <a:ea typeface="+mn-ea"/>
                <a:cs typeface="+mn-cs"/>
              </a:rPr>
              <a:t>L.R. 21/2023 AVVISO PER IL SOSTEGNO A PROGETTI DI PROMOZIONE CULTURALE DI RILEVANZA REGIONALE O SOVRALOCALE – ANNO 2026</a:t>
            </a:r>
          </a:p>
        </p:txBody>
      </p:sp>
      <p:sp>
        <p:nvSpPr>
          <p:cNvPr id="6" name="Segnaposto contenuto 5">
            <a:extLst>
              <a:ext uri="{FF2B5EF4-FFF2-40B4-BE49-F238E27FC236}">
                <a16:creationId xmlns:a16="http://schemas.microsoft.com/office/drawing/2014/main" id="{DD8BC517-B8CC-9A97-165A-C585E7233030}"/>
              </a:ext>
            </a:extLst>
          </p:cNvPr>
          <p:cNvSpPr txBox="1">
            <a:spLocks/>
          </p:cNvSpPr>
          <p:nvPr/>
        </p:nvSpPr>
        <p:spPr>
          <a:xfrm>
            <a:off x="173372" y="6356350"/>
            <a:ext cx="11845255" cy="556222"/>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a:buNone/>
            </a:pPr>
            <a:endParaRPr lang="it-IT" sz="1200">
              <a:solidFill>
                <a:schemeClr val="accent1">
                  <a:lumMod val="50000"/>
                </a:schemeClr>
              </a:solidFill>
              <a:latin typeface="Calibri" panose="020F0502020204030204" pitchFamily="34" charset="0"/>
              <a:ea typeface="+mj-ea"/>
              <a:cs typeface="Calibri" panose="020F0502020204030204" pitchFamily="34" charset="0"/>
            </a:endParaRPr>
          </a:p>
        </p:txBody>
      </p:sp>
    </p:spTree>
    <p:extLst>
      <p:ext uri="{BB962C8B-B14F-4D97-AF65-F5344CB8AC3E}">
        <p14:creationId xmlns:p14="http://schemas.microsoft.com/office/powerpoint/2010/main" val="4213248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8BF3E-FE61-3A93-B941-863C08ED4E2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3D1C368-BEF7-918F-0EE6-4838D169FA93}"/>
              </a:ext>
            </a:extLst>
          </p:cNvPr>
          <p:cNvSpPr>
            <a:spLocks noGrp="1"/>
          </p:cNvSpPr>
          <p:nvPr>
            <p:ph type="title"/>
          </p:nvPr>
        </p:nvSpPr>
        <p:spPr>
          <a:xfrm>
            <a:off x="554477" y="788565"/>
            <a:ext cx="3404226" cy="4872379"/>
          </a:xfrm>
        </p:spPr>
        <p:txBody>
          <a:bodyPr anchor="ctr">
            <a:normAutofit/>
          </a:bodyPr>
          <a:lstStyle/>
          <a:p>
            <a:r>
              <a:rPr lang="it-IT" sz="3200"/>
              <a:t>Progetti singoli/</a:t>
            </a:r>
            <a:br>
              <a:rPr lang="it-IT" sz="3200"/>
            </a:br>
            <a:r>
              <a:rPr lang="it-IT" sz="3200"/>
              <a:t>progetti di rete</a:t>
            </a:r>
          </a:p>
        </p:txBody>
      </p:sp>
      <p:sp>
        <p:nvSpPr>
          <p:cNvPr id="9" name="Segnaposto contenuto 8">
            <a:extLst>
              <a:ext uri="{FF2B5EF4-FFF2-40B4-BE49-F238E27FC236}">
                <a16:creationId xmlns:a16="http://schemas.microsoft.com/office/drawing/2014/main" id="{5313E824-5CEA-A557-3682-0B745DE64A85}"/>
              </a:ext>
            </a:extLst>
          </p:cNvPr>
          <p:cNvSpPr>
            <a:spLocks noGrp="1"/>
          </p:cNvSpPr>
          <p:nvPr>
            <p:ph idx="1"/>
          </p:nvPr>
        </p:nvSpPr>
        <p:spPr>
          <a:xfrm>
            <a:off x="3754124" y="788565"/>
            <a:ext cx="6228775" cy="5033227"/>
          </a:xfrm>
        </p:spPr>
        <p:txBody>
          <a:bodyPr anchor="ctr">
            <a:normAutofit/>
          </a:bodyPr>
          <a:lstStyle/>
          <a:p>
            <a:pPr>
              <a:lnSpc>
                <a:spcPct val="90000"/>
              </a:lnSpc>
            </a:pPr>
            <a:r>
              <a:rPr lang="it-IT" b="1" u="sng"/>
              <a:t>PROGETTI SINGOLI</a:t>
            </a:r>
          </a:p>
          <a:p>
            <a:pPr marL="0" indent="0">
              <a:lnSpc>
                <a:spcPct val="90000"/>
              </a:lnSpc>
              <a:buNone/>
            </a:pPr>
            <a:r>
              <a:rPr lang="it-IT">
                <a:effectLst/>
                <a:latin typeface="Calibri" panose="020F0502020204030204" pitchFamily="34" charset="0"/>
                <a:ea typeface="Calibri" panose="020F0502020204030204" pitchFamily="34" charset="0"/>
                <a:cs typeface="Times New Roman" panose="02020603050405020304" pitchFamily="18" charset="0"/>
              </a:rPr>
              <a:t>Sono predisposti e gestiti dal soggetto titolare, il quale ne assume la gestione e la titolarità, sostenendone direttamente tutte le spese. </a:t>
            </a:r>
          </a:p>
          <a:p>
            <a:pPr marL="0" indent="0">
              <a:lnSpc>
                <a:spcPct val="90000"/>
              </a:lnSpc>
              <a:buNone/>
            </a:pPr>
            <a:r>
              <a:rPr lang="it-IT">
                <a:effectLst/>
                <a:latin typeface="Calibri" panose="020F0502020204030204" pitchFamily="34" charset="0"/>
                <a:ea typeface="Calibri" panose="020F0502020204030204" pitchFamily="34" charset="0"/>
                <a:cs typeface="Times New Roman" panose="02020603050405020304" pitchFamily="18" charset="0"/>
              </a:rPr>
              <a:t>Unioni, </a:t>
            </a:r>
            <a:r>
              <a:rPr lang="it-IT">
                <a:latin typeface="Calibri" panose="020F0502020204030204" pitchFamily="34" charset="0"/>
                <a:ea typeface="Calibri" panose="020F0502020204030204" pitchFamily="34" charset="0"/>
                <a:cs typeface="Times New Roman" panose="02020603050405020304" pitchFamily="18" charset="0"/>
              </a:rPr>
              <a:t>soggetti </a:t>
            </a:r>
            <a:r>
              <a:rPr lang="it-IT">
                <a:effectLst/>
                <a:latin typeface="Calibri" panose="020F0502020204030204" pitchFamily="34" charset="0"/>
                <a:ea typeface="Calibri" panose="020F0502020204030204" pitchFamily="34" charset="0"/>
                <a:cs typeface="Times New Roman" panose="02020603050405020304" pitchFamily="18" charset="0"/>
              </a:rPr>
              <a:t>del Terzo Settore e Fondazioni partecipate da Comuni possono presentare </a:t>
            </a:r>
            <a:r>
              <a:rPr lang="it-IT" b="1">
                <a:effectLst/>
                <a:latin typeface="Calibri" panose="020F0502020204030204" pitchFamily="34" charset="0"/>
                <a:ea typeface="Calibri" panose="020F0502020204030204" pitchFamily="34" charset="0"/>
                <a:cs typeface="Times New Roman" panose="02020603050405020304" pitchFamily="18" charset="0"/>
              </a:rPr>
              <a:t>SOLO</a:t>
            </a:r>
            <a:r>
              <a:rPr lang="it-IT">
                <a:effectLst/>
                <a:latin typeface="Calibri" panose="020F0502020204030204" pitchFamily="34" charset="0"/>
                <a:ea typeface="Calibri" panose="020F0502020204030204" pitchFamily="34" charset="0"/>
                <a:cs typeface="Times New Roman" panose="02020603050405020304" pitchFamily="18" charset="0"/>
              </a:rPr>
              <a:t> progetti in forma singola</a:t>
            </a:r>
            <a:endParaRPr lang="it-IT"/>
          </a:p>
          <a:p>
            <a:pPr marL="0" indent="0">
              <a:lnSpc>
                <a:spcPct val="90000"/>
              </a:lnSpc>
              <a:buNone/>
            </a:pPr>
            <a:endParaRPr lang="it-IT"/>
          </a:p>
          <a:p>
            <a:pPr>
              <a:lnSpc>
                <a:spcPct val="90000"/>
              </a:lnSpc>
            </a:pPr>
            <a:r>
              <a:rPr lang="it-IT" b="1" u="sng"/>
              <a:t>PROGETTI DI RETE</a:t>
            </a:r>
            <a:r>
              <a:rPr lang="it-IT" b="1"/>
              <a:t> (SOLO COMUNI)</a:t>
            </a:r>
          </a:p>
          <a:p>
            <a:pPr marL="0" indent="0">
              <a:lnSpc>
                <a:spcPct val="90000"/>
              </a:lnSpc>
              <a:buNone/>
            </a:pPr>
            <a:r>
              <a:rPr lang="it-IT">
                <a:effectLst/>
                <a:latin typeface="Calibri" panose="020F0502020204030204" pitchFamily="34" charset="0"/>
                <a:ea typeface="Calibri" panose="020F0502020204030204" pitchFamily="34" charset="0"/>
                <a:cs typeface="Times New Roman" panose="02020603050405020304" pitchFamily="18" charset="0"/>
              </a:rPr>
              <a:t>più Comuni (almeno 3) partecipano alla progettazione, alla gestione e alla realizzazione del progetto. I partecipanti al progetto di rete devono sottoscrivere l’adesione alla rete e formalizzare un accordo in cui si obbligano a concorrere finanziariamente alla realizzazione del progetto, individuando il capofila nonché il titolare dei rapporti con la Regione. </a:t>
            </a:r>
          </a:p>
          <a:p>
            <a:pPr marL="0" indent="0">
              <a:lnSpc>
                <a:spcPct val="90000"/>
              </a:lnSpc>
              <a:buNone/>
            </a:pPr>
            <a:r>
              <a:rPr lang="it-IT">
                <a:solidFill>
                  <a:schemeClr val="tx1"/>
                </a:solidFill>
                <a:latin typeface="Calibri" panose="020F0502020204030204" pitchFamily="34" charset="0"/>
                <a:ea typeface="Calibri" panose="020F0502020204030204" pitchFamily="34" charset="0"/>
                <a:cs typeface="Calibri" panose="020F0502020204030204" pitchFamily="34" charset="0"/>
              </a:rPr>
              <a:t>NB: I Comuni</a:t>
            </a:r>
            <a:r>
              <a:rPr lang="it-IT"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it-IT">
                <a:solidFill>
                  <a:schemeClr val="tx1"/>
                </a:solidFill>
                <a:latin typeface="Calibri" panose="020F0502020204030204" pitchFamily="34" charset="0"/>
                <a:ea typeface="Calibri" panose="020F0502020204030204" pitchFamily="34" charset="0"/>
                <a:cs typeface="Calibri" panose="020F0502020204030204" pitchFamily="34" charset="0"/>
              </a:rPr>
              <a:t>con popolazione inferiore a 15.000 abitanti </a:t>
            </a:r>
            <a:r>
              <a:rPr lang="it-IT" u="sng">
                <a:solidFill>
                  <a:schemeClr val="tx1"/>
                </a:solidFill>
                <a:latin typeface="Calibri" panose="020F0502020204030204" pitchFamily="34" charset="0"/>
                <a:ea typeface="Calibri" panose="020F0502020204030204" pitchFamily="34" charset="0"/>
                <a:cs typeface="Calibri" panose="020F0502020204030204" pitchFamily="34" charset="0"/>
              </a:rPr>
              <a:t>possono candidare </a:t>
            </a:r>
            <a:r>
              <a:rPr lang="it-IT" b="1" u="sng">
                <a:solidFill>
                  <a:schemeClr val="tx1"/>
                </a:solidFill>
                <a:latin typeface="Calibri" panose="020F0502020204030204" pitchFamily="34" charset="0"/>
                <a:ea typeface="Calibri" panose="020F0502020204030204" pitchFamily="34" charset="0"/>
                <a:cs typeface="Calibri" panose="020F0502020204030204" pitchFamily="34" charset="0"/>
              </a:rPr>
              <a:t>SOLO</a:t>
            </a:r>
            <a:r>
              <a:rPr lang="it-IT" u="sng">
                <a:solidFill>
                  <a:schemeClr val="tx1"/>
                </a:solidFill>
                <a:latin typeface="Calibri" panose="020F0502020204030204" pitchFamily="34" charset="0"/>
                <a:ea typeface="Calibri" panose="020F0502020204030204" pitchFamily="34" charset="0"/>
                <a:cs typeface="Calibri" panose="020F0502020204030204" pitchFamily="34" charset="0"/>
              </a:rPr>
              <a:t> progetti di rete</a:t>
            </a:r>
            <a:endParaRPr lang="it-IT">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8" name="Segnaposto piè di pagina 7">
            <a:extLst>
              <a:ext uri="{FF2B5EF4-FFF2-40B4-BE49-F238E27FC236}">
                <a16:creationId xmlns:a16="http://schemas.microsoft.com/office/drawing/2014/main" id="{CA866215-828F-4C32-ABD2-44E4C7D03127}"/>
              </a:ext>
            </a:extLst>
          </p:cNvPr>
          <p:cNvSpPr>
            <a:spLocks noGrp="1"/>
          </p:cNvSpPr>
          <p:nvPr>
            <p:ph type="ftr" sz="quarter" idx="11"/>
          </p:nvPr>
        </p:nvSpPr>
        <p:spPr>
          <a:xfrm>
            <a:off x="676800" y="6040800"/>
            <a:ext cx="7516070" cy="365125"/>
          </a:xfrm>
        </p:spPr>
        <p:txBody>
          <a:bodyPr>
            <a:normAutofit/>
          </a:bodyPr>
          <a:lstStyle/>
          <a:p>
            <a:pPr>
              <a:lnSpc>
                <a:spcPct val="90000"/>
              </a:lnSpc>
              <a:spcAft>
                <a:spcPts val="600"/>
              </a:spcAft>
            </a:pPr>
            <a:r>
              <a:rPr lang="it-IT"/>
              <a:t>L.R. 21/2023 AVVISO PER IL SOSTEGNO A PROGETTI DI PROMOZIONE CULTURALE DI RILEVANZA REGIONALE O SOVRALOCALE – ANNO 2026</a:t>
            </a:r>
            <a:endParaRPr lang="en-US"/>
          </a:p>
        </p:txBody>
      </p:sp>
    </p:spTree>
    <p:extLst>
      <p:ext uri="{BB962C8B-B14F-4D97-AF65-F5344CB8AC3E}">
        <p14:creationId xmlns:p14="http://schemas.microsoft.com/office/powerpoint/2010/main" val="110342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88A263-A243-1DEB-A801-C4B0195C516E}"/>
              </a:ext>
            </a:extLst>
          </p:cNvPr>
          <p:cNvSpPr>
            <a:spLocks noGrp="1"/>
          </p:cNvSpPr>
          <p:nvPr>
            <p:ph type="title"/>
          </p:nvPr>
        </p:nvSpPr>
        <p:spPr>
          <a:xfrm>
            <a:off x="677333" y="2207941"/>
            <a:ext cx="3399716" cy="1895708"/>
          </a:xfrm>
        </p:spPr>
        <p:txBody>
          <a:bodyPr>
            <a:normAutofit fontScale="90000"/>
          </a:bodyPr>
          <a:lstStyle/>
          <a:p>
            <a:r>
              <a:rPr lang="it-IT" sz="3200"/>
              <a:t>Partnership e collaborazioni nei </a:t>
            </a:r>
            <a:r>
              <a:rPr lang="it-IT" sz="3200" b="1"/>
              <a:t>PROGETTI DI RETE</a:t>
            </a:r>
          </a:p>
        </p:txBody>
      </p:sp>
      <p:sp>
        <p:nvSpPr>
          <p:cNvPr id="3" name="Segnaposto contenuto 2">
            <a:extLst>
              <a:ext uri="{FF2B5EF4-FFF2-40B4-BE49-F238E27FC236}">
                <a16:creationId xmlns:a16="http://schemas.microsoft.com/office/drawing/2014/main" id="{AF1E79BB-84ED-E825-5CCF-E850DF9BCEC1}"/>
              </a:ext>
            </a:extLst>
          </p:cNvPr>
          <p:cNvSpPr>
            <a:spLocks noGrp="1"/>
          </p:cNvSpPr>
          <p:nvPr>
            <p:ph idx="1"/>
          </p:nvPr>
        </p:nvSpPr>
        <p:spPr>
          <a:xfrm>
            <a:off x="4077049" y="1409130"/>
            <a:ext cx="5459275" cy="3976601"/>
          </a:xfrm>
        </p:spPr>
        <p:txBody>
          <a:bodyPr vert="horz" lIns="91440" tIns="45720" rIns="91440" bIns="45720" rtlCol="0" anchor="t">
            <a:noAutofit/>
          </a:bodyPr>
          <a:lstStyle/>
          <a:p>
            <a:pPr marL="0" indent="0">
              <a:buNone/>
            </a:pPr>
            <a:r>
              <a:rPr lang="it-IT" sz="1600"/>
              <a:t>Fermo restando che i progetti di rete:</a:t>
            </a:r>
          </a:p>
          <a:p>
            <a:r>
              <a:rPr lang="it-IT" sz="1600"/>
              <a:t>possono prevedere quali soggetti aderenti alla rete </a:t>
            </a:r>
            <a:r>
              <a:rPr lang="it-IT" sz="1600" u="sng"/>
              <a:t>esclusivamente</a:t>
            </a:r>
            <a:r>
              <a:rPr lang="it-IT" sz="1600"/>
              <a:t> Comuni che abbiano sottoscritto un accordo di rete;</a:t>
            </a:r>
          </a:p>
          <a:p>
            <a:r>
              <a:rPr lang="it-IT" sz="1600"/>
              <a:t>sono ammissibili le spese sostenute esclusivamente dai Comuni aderenti alla rete;</a:t>
            </a:r>
          </a:p>
          <a:p>
            <a:r>
              <a:rPr lang="it-IT" sz="1600"/>
              <a:t>negli accordi deve essere individuato un Comune capofila titolare dei rapporti con la Regione,</a:t>
            </a:r>
            <a:endParaRPr lang="it-IT" sz="1600">
              <a:solidFill>
                <a:srgbClr val="404040"/>
              </a:solidFill>
            </a:endParaRPr>
          </a:p>
          <a:p>
            <a:pPr marL="0" indent="0">
              <a:buNone/>
            </a:pPr>
            <a:r>
              <a:rPr lang="it-IT" sz="1600"/>
              <a:t>sono tuttavia sempre possibili ulteriori collaborazioni e partnership con soggetti terzi, pubblici o privati coinvolti nella realizzazione del progetto. </a:t>
            </a:r>
          </a:p>
          <a:p>
            <a:pPr marL="0" indent="0">
              <a:buNone/>
            </a:pPr>
            <a:r>
              <a:rPr lang="it-IT" sz="1600"/>
              <a:t>Tali collaborazioni sono oggetto di valutazione nell'ambito del criterio n. 3). </a:t>
            </a:r>
          </a:p>
        </p:txBody>
      </p:sp>
      <p:sp>
        <p:nvSpPr>
          <p:cNvPr id="5" name="Segnaposto piè di pagina 4">
            <a:extLst>
              <a:ext uri="{FF2B5EF4-FFF2-40B4-BE49-F238E27FC236}">
                <a16:creationId xmlns:a16="http://schemas.microsoft.com/office/drawing/2014/main" id="{2F913CD6-516F-AF2D-AAA1-DAF67ACBC2A6}"/>
              </a:ext>
            </a:extLst>
          </p:cNvPr>
          <p:cNvSpPr>
            <a:spLocks noGrp="1"/>
          </p:cNvSpPr>
          <p:nvPr>
            <p:ph type="ftr" sz="quarter" idx="11"/>
          </p:nvPr>
        </p:nvSpPr>
        <p:spPr>
          <a:xfrm>
            <a:off x="677333" y="6041362"/>
            <a:ext cx="7510321" cy="365125"/>
          </a:xfrm>
        </p:spPr>
        <p:txBody>
          <a:bodyPr/>
          <a:lstStyle/>
          <a:p>
            <a:r>
              <a:rPr lang="it-IT"/>
              <a:t>L.R. 21/2023 AVVISO PER IL SOSTEGNO A PROGETTI DI PROMOZIONE CULTURALE DI RILEVANZA REGIONALE O SOVRALOCALE – ANNO 2026</a:t>
            </a:r>
            <a:endParaRPr lang="en-US"/>
          </a:p>
        </p:txBody>
      </p:sp>
    </p:spTree>
    <p:extLst>
      <p:ext uri="{BB962C8B-B14F-4D97-AF65-F5344CB8AC3E}">
        <p14:creationId xmlns:p14="http://schemas.microsoft.com/office/powerpoint/2010/main" val="847206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B6558-4BB5-4CDF-5C61-489AF7E734E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70149C0-2D79-76F7-6E07-E4A540769E5F}"/>
              </a:ext>
            </a:extLst>
          </p:cNvPr>
          <p:cNvSpPr>
            <a:spLocks noGrp="1"/>
          </p:cNvSpPr>
          <p:nvPr>
            <p:ph type="title"/>
          </p:nvPr>
        </p:nvSpPr>
        <p:spPr>
          <a:xfrm>
            <a:off x="677333" y="2529839"/>
            <a:ext cx="3399716" cy="1038421"/>
          </a:xfrm>
        </p:spPr>
        <p:txBody>
          <a:bodyPr>
            <a:normAutofit fontScale="90000"/>
          </a:bodyPr>
          <a:lstStyle/>
          <a:p>
            <a:r>
              <a:rPr lang="it-IT" sz="3200"/>
              <a:t>Partnership pubblico/privato</a:t>
            </a:r>
          </a:p>
        </p:txBody>
      </p:sp>
      <p:sp>
        <p:nvSpPr>
          <p:cNvPr id="3" name="Segnaposto contenuto 2">
            <a:extLst>
              <a:ext uri="{FF2B5EF4-FFF2-40B4-BE49-F238E27FC236}">
                <a16:creationId xmlns:a16="http://schemas.microsoft.com/office/drawing/2014/main" id="{1221B110-0C5C-D247-299B-1CFC3E5125B4}"/>
              </a:ext>
            </a:extLst>
          </p:cNvPr>
          <p:cNvSpPr>
            <a:spLocks noGrp="1"/>
          </p:cNvSpPr>
          <p:nvPr>
            <p:ph idx="1"/>
          </p:nvPr>
        </p:nvSpPr>
        <p:spPr>
          <a:xfrm>
            <a:off x="4202884" y="514924"/>
            <a:ext cx="5459275" cy="5607096"/>
          </a:xfrm>
        </p:spPr>
        <p:txBody>
          <a:bodyPr vert="horz" lIns="91440" tIns="45720" rIns="91440" bIns="45720" rtlCol="0" anchor="t">
            <a:noAutofit/>
          </a:bodyPr>
          <a:lstStyle/>
          <a:p>
            <a:pPr marL="0" indent="0">
              <a:buNone/>
            </a:pPr>
            <a:r>
              <a:rPr lang="it-IT" sz="1900" dirty="0"/>
              <a:t>Un soggetto pubblico beneficiario di contributo per progetto singolo/di rete, può avvalersi della collaborazione di uno o più soggetti privati che partecipano alla sua realizzazione. </a:t>
            </a:r>
          </a:p>
          <a:p>
            <a:pPr marL="0" indent="0">
              <a:buNone/>
            </a:pPr>
            <a:r>
              <a:rPr lang="it-IT" sz="1900" dirty="0"/>
              <a:t>Tali soggetti privati possono anche occuparsi delle fasi di realizzazione del progetto, a patto che il soggetto pubblico beneficiario:</a:t>
            </a:r>
          </a:p>
          <a:p>
            <a:r>
              <a:rPr lang="it-IT" sz="1900" dirty="0"/>
              <a:t>mantenga la titolarità</a:t>
            </a:r>
          </a:p>
          <a:p>
            <a:r>
              <a:rPr lang="it-IT" sz="1900" dirty="0"/>
              <a:t>sostenga  tutte le spese risultando intestatario dei documenti di spesa (fatture, atti di liquidazione, mandati)  </a:t>
            </a:r>
          </a:p>
          <a:p>
            <a:r>
              <a:rPr lang="it-IT" sz="1900" dirty="0"/>
              <a:t>presenti a rendiconto una suddivisione delle spese e dei giustificativi ripartiti tra le diverse tipologie di spesa previste  nell’Avviso (par 5.2)</a:t>
            </a:r>
          </a:p>
          <a:p>
            <a:r>
              <a:rPr lang="it-IT" sz="1900" dirty="0"/>
              <a:t>Per le reti le spese possono essere intestate anche ai comuni aderenti alla rete</a:t>
            </a:r>
          </a:p>
        </p:txBody>
      </p:sp>
      <p:sp>
        <p:nvSpPr>
          <p:cNvPr id="5" name="Segnaposto piè di pagina 4">
            <a:extLst>
              <a:ext uri="{FF2B5EF4-FFF2-40B4-BE49-F238E27FC236}">
                <a16:creationId xmlns:a16="http://schemas.microsoft.com/office/drawing/2014/main" id="{B4C5049E-3AF6-EF36-826E-15D7C84A54C3}"/>
              </a:ext>
            </a:extLst>
          </p:cNvPr>
          <p:cNvSpPr>
            <a:spLocks noGrp="1"/>
          </p:cNvSpPr>
          <p:nvPr>
            <p:ph type="ftr" sz="quarter" idx="11"/>
          </p:nvPr>
        </p:nvSpPr>
        <p:spPr>
          <a:xfrm>
            <a:off x="677333" y="6041362"/>
            <a:ext cx="7510321" cy="365125"/>
          </a:xfrm>
        </p:spPr>
        <p:txBody>
          <a:bodyPr/>
          <a:lstStyle/>
          <a:p>
            <a:r>
              <a:rPr lang="it-IT"/>
              <a:t>L.R. 21/2023 AVVISO PER IL SOSTEGNO A PROGETTI DI PROMOZIONE CULTURALE DI RILEVANZA REGIONALE O SOVRALOCALE – ANNO 2026</a:t>
            </a:r>
            <a:endParaRPr lang="en-US"/>
          </a:p>
        </p:txBody>
      </p:sp>
    </p:spTree>
    <p:extLst>
      <p:ext uri="{BB962C8B-B14F-4D97-AF65-F5344CB8AC3E}">
        <p14:creationId xmlns:p14="http://schemas.microsoft.com/office/powerpoint/2010/main" val="3036263985"/>
      </p:ext>
    </p:extLst>
  </p:cSld>
  <p:clrMapOvr>
    <a:masterClrMapping/>
  </p:clrMapOvr>
</p:sld>
</file>

<file path=ppt/theme/theme1.xml><?xml version="1.0" encoding="utf-8"?>
<a:theme xmlns:a="http://schemas.openxmlformats.org/drawingml/2006/main" name="Sfaccettatura">
  <a:themeElements>
    <a:clrScheme name="Bl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7adf07a2-c142-46ee-8d81-eb84030a7664">
      <UserInfo>
        <DisplayName>Zanza Davide</DisplayName>
        <AccountId>15</AccountId>
        <AccountType/>
      </UserInfo>
      <UserInfo>
        <DisplayName>Commissari Annalisa</DisplayName>
        <AccountId>11</AccountId>
        <AccountType/>
      </UserInfo>
    </SharedWithUsers>
    <TaxCatchAll xmlns="7adf07a2-c142-46ee-8d81-eb84030a7664" xsi:nil="true"/>
    <lcf76f155ced4ddcb4097134ff3c332f xmlns="33f51f08-fa6b-42c6-b2bd-833cc49aaee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5011FA802AF79E429FF63EA745529636" ma:contentTypeVersion="24" ma:contentTypeDescription="Creare un nuovo documento." ma:contentTypeScope="" ma:versionID="1bff7e698437bcd3b73893c10bf1c90c">
  <xsd:schema xmlns:xsd="http://www.w3.org/2001/XMLSchema" xmlns:xs="http://www.w3.org/2001/XMLSchema" xmlns:p="http://schemas.microsoft.com/office/2006/metadata/properties" xmlns:ns2="33f51f08-fa6b-42c6-b2bd-833cc49aaeee" xmlns:ns3="7adf07a2-c142-46ee-8d81-eb84030a7664" targetNamespace="http://schemas.microsoft.com/office/2006/metadata/properties" ma:root="true" ma:fieldsID="ac1da6384833d39ccfebfda8916d9e2a" ns2:_="" ns3:_="">
    <xsd:import namespace="33f51f08-fa6b-42c6-b2bd-833cc49aaeee"/>
    <xsd:import namespace="7adf07a2-c142-46ee-8d81-eb84030a766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3:TaxCatchAll" minOccurs="0"/>
                <xsd:element ref="ns2:lcf76f155ced4ddcb4097134ff3c332f"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f51f08-fa6b-42c6-b2bd-833cc49aae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Tag immagine" ma:readOnly="false" ma:fieldId="{5cf76f15-5ced-4ddc-b409-7134ff3c332f}" ma:taxonomyMulti="true" ma:sspId="4468606d-3e0e-4e7b-a815-ae4d792ab8ff"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adf07a2-c142-46ee-8d81-eb84030a7664" elementFormDefault="qualified">
    <xsd:import namespace="http://schemas.microsoft.com/office/2006/documentManagement/types"/>
    <xsd:import namespace="http://schemas.microsoft.com/office/infopath/2007/PartnerControls"/>
    <xsd:element name="SharedWithUsers" ma:index="16"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Condiviso con dettagli" ma:internalName="SharedWithDetails" ma:readOnly="true">
      <xsd:simpleType>
        <xsd:restriction base="dms:Note">
          <xsd:maxLength value="255"/>
        </xsd:restriction>
      </xsd:simpleType>
    </xsd:element>
    <xsd:element name="TaxCatchAll" ma:index="20" nillable="true" ma:displayName="Taxonomy Catch All Column" ma:hidden="true" ma:list="{4b57528e-7777-427c-b73c-991cb8822c81}" ma:internalName="TaxCatchAll" ma:showField="CatchAllData" ma:web="7adf07a2-c142-46ee-8d81-eb84030a766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7"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01359D-59B4-4F78-B4E9-0F532F46A0CF}">
  <ds:schemaRefs>
    <ds:schemaRef ds:uri="33f51f08-fa6b-42c6-b2bd-833cc49aaeee"/>
    <ds:schemaRef ds:uri="7adf07a2-c142-46ee-8d81-eb84030a766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97E3F08-01EB-4A9E-BB16-F08FF9F9630C}">
  <ds:schemaRefs>
    <ds:schemaRef ds:uri="33f51f08-fa6b-42c6-b2bd-833cc49aaeee"/>
    <ds:schemaRef ds:uri="7adf07a2-c142-46ee-8d81-eb84030a766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5D48E77-97EB-4E37-AAA3-C1A88BCBF96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20</TotalTime>
  <Words>4112</Words>
  <Application>Microsoft Office PowerPoint</Application>
  <PresentationFormat>Widescreen</PresentationFormat>
  <Paragraphs>387</Paragraphs>
  <Slides>30</Slides>
  <Notes>3</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30</vt:i4>
      </vt:variant>
    </vt:vector>
  </HeadingPairs>
  <TitlesOfParts>
    <vt:vector size="42" baseType="lpstr">
      <vt:lpstr>Andale Sans UI</vt:lpstr>
      <vt:lpstr>Arial</vt:lpstr>
      <vt:lpstr>Calibri</vt:lpstr>
      <vt:lpstr>Corbel</vt:lpstr>
      <vt:lpstr>Montserrat Light</vt:lpstr>
      <vt:lpstr>Times New Roman</vt:lpstr>
      <vt:lpstr>Trebuchet MS</vt:lpstr>
      <vt:lpstr>Wingdings</vt:lpstr>
      <vt:lpstr>Wingdings 2</vt:lpstr>
      <vt:lpstr>Wingdings 3</vt:lpstr>
      <vt:lpstr>Wingdings,Sans-Serif</vt:lpstr>
      <vt:lpstr>Sfaccettatura</vt:lpstr>
      <vt:lpstr>Presentazione standard di PowerPoint</vt:lpstr>
      <vt:lpstr>Le principali novità 2026</vt:lpstr>
      <vt:lpstr>Soggetti che possono presentare domanda</vt:lpstr>
      <vt:lpstr>Presentazione standard di PowerPoint</vt:lpstr>
      <vt:lpstr>Presentazione standard di PowerPoint</vt:lpstr>
      <vt:lpstr>Presentazione standard di PowerPoint</vt:lpstr>
      <vt:lpstr>Progetti singoli/ progetti di rete</vt:lpstr>
      <vt:lpstr>Partnership e collaborazioni nei PROGETTI DI RETE</vt:lpstr>
      <vt:lpstr>Partnership pubblico/privato</vt:lpstr>
      <vt:lpstr>Intensità del contributo concedibile</vt:lpstr>
      <vt:lpstr>Presentazione standard di PowerPoint</vt:lpstr>
      <vt:lpstr>Programma dettagliato delle attività</vt:lpstr>
      <vt:lpstr>Spese ammissibili:  principi generali  </vt:lpstr>
      <vt:lpstr>Spese ammissibili SOGGETTI PUBBLICI</vt:lpstr>
      <vt:lpstr>Spese ammissibili SOGGETTI PRIVATI</vt:lpstr>
      <vt:lpstr>CRITERI DI VALUTAZIONE</vt:lpstr>
      <vt:lpstr>Criteri di valutazione - SOGGETTI PRIVATI</vt:lpstr>
      <vt:lpstr>Criteri di valutazione - SOGGETTI PUBBLICI</vt:lpstr>
      <vt:lpstr>Presentazione standard di PowerPoint</vt:lpstr>
      <vt:lpstr>Presentazione standard di PowerPoint</vt:lpstr>
      <vt:lpstr>  </vt:lpstr>
      <vt:lpstr>  </vt:lpstr>
      <vt:lpstr> </vt:lpstr>
      <vt:lpstr>Obblighi di comunicazione (par. 17)</vt:lpstr>
      <vt:lpstr>Promozione su EmiliaRomagnaCultura </vt:lpstr>
      <vt:lpstr>Apposizione del logo regionale</vt:lpstr>
      <vt:lpstr>Rendicontazione ed erogazione del contributo </vt:lpstr>
      <vt:lpstr>Alcuni consigli</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LR 21_Avviso 2025 DEF</dc:title>
  <dc:creator>Leonardi Elisabetta</dc:creator>
  <cp:lastModifiedBy>Pontieri Annalisa</cp:lastModifiedBy>
  <cp:revision>2</cp:revision>
  <cp:lastPrinted>2025-02-11T12:08:12Z</cp:lastPrinted>
  <dcterms:created xsi:type="dcterms:W3CDTF">2021-12-30T11:41:54Z</dcterms:created>
  <dcterms:modified xsi:type="dcterms:W3CDTF">2026-02-24T10:34:29Z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0x0101005011FA802AF79E429FF63EA745529636</vt:lpwstr>
  </property>
</Properties>
</file>